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7" r:id="rId4"/>
    <p:sldId id="270" r:id="rId5"/>
    <p:sldId id="267" r:id="rId6"/>
    <p:sldId id="263" r:id="rId7"/>
    <p:sldId id="261" r:id="rId8"/>
    <p:sldId id="286" r:id="rId9"/>
    <p:sldId id="279" r:id="rId10"/>
    <p:sldId id="287" r:id="rId11"/>
    <p:sldId id="292" r:id="rId12"/>
    <p:sldId id="284" r:id="rId13"/>
    <p:sldId id="290" r:id="rId14"/>
    <p:sldId id="291" r:id="rId15"/>
    <p:sldId id="260" r:id="rId16"/>
    <p:sldId id="288" r:id="rId17"/>
    <p:sldId id="268" r:id="rId18"/>
    <p:sldId id="289" r:id="rId19"/>
    <p:sldId id="276" r:id="rId20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14"/>
    <a:srgbClr val="4BC676"/>
    <a:srgbClr val="3E5870"/>
    <a:srgbClr val="7A7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72736"/>
  </p:normalViewPr>
  <p:slideViewPr>
    <p:cSldViewPr snapToGrid="0" snapToObjects="1" showGuides="1">
      <p:cViewPr varScale="1">
        <p:scale>
          <a:sx n="27" d="100"/>
          <a:sy n="27" d="100"/>
        </p:scale>
        <p:origin x="-1656" y="-120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11144-9462-3142-A3E8-767EA9B0C457}" type="datetimeFigureOut">
              <a:rPr lang="en-US" smtClean="0"/>
              <a:pPr/>
              <a:t>10.02.19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2B1F2-3B54-CB42-94EA-2579E33DB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8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Regularly</a:t>
            </a:r>
            <a:r>
              <a:rPr lang="en-GB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GB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valuate and rank central</a:t>
            </a:r>
            <a:r>
              <a:rPr lang="en-GB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government bodies</a:t>
            </a:r>
            <a:r>
              <a:rPr lang="en-GB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</a:t>
            </a:r>
            <a:r>
              <a:rPr lang="en-GB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key elements of </a:t>
            </a:r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 culture</a:t>
            </a:r>
            <a:r>
              <a:rPr lang="en-GB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reform delivery.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 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feasibility of setting up at N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AUCS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SCMU a </a:t>
            </a:r>
            <a:r>
              <a:rPr lang="az-Cyrl-AZ" sz="24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 Innovation State Transformation Office (ISTO)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Civil Service Reforms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and innovative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reforms’ 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philosophy of change and Human Resources Management.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the basic principles of an international competency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-based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at all stages of working with human resources in the civil service.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reorganization / reorganization of the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HRM 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departments should be carried out as soon as possible.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NAPA reform and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of a national strategy for training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life-long learning for the 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 servants.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SCMU: more communications and coordination, less expertise, more strategic change management. The reform strategy and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ultimate goals are poorly thought out or not voiced.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az-Cyrl-A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technical assistance projects: use international experience of Ukrainian emigrants within the framework of long-term or short-term technical assistance missions</a:t>
            </a:r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pdat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concept</a:t>
            </a:r>
            <a:r>
              <a:rPr lang="en-GB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strategy</a:t>
            </a:r>
            <a:r>
              <a:rPr lang="en-GB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public administration reform </a:t>
            </a:r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 of the </a:t>
            </a:r>
            <a:r>
              <a:rPr lang="az-Cyrl-AZ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Assessment Framework.</a:t>
            </a:r>
            <a:endParaRPr lang="fr-FR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</a:t>
            </a:r>
          </a:p>
          <a:p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dirty="0">
                <a:solidFill>
                  <a:schemeClr val="tx2"/>
                </a:solidFill>
              </a:rPr>
              <a:t>Взяти за основу оновлення концепції реформи української державної служби </a:t>
            </a:r>
            <a:r>
              <a:rPr lang="fr-FR" dirty="0">
                <a:solidFill>
                  <a:schemeClr val="tx2"/>
                </a:solidFill>
              </a:rPr>
              <a:t>Common </a:t>
            </a:r>
            <a:r>
              <a:rPr lang="fr-FR" dirty="0" err="1">
                <a:solidFill>
                  <a:schemeClr val="tx2"/>
                </a:solidFill>
              </a:rPr>
              <a:t>Assessment</a:t>
            </a:r>
            <a:r>
              <a:rPr lang="fr-FR" dirty="0">
                <a:solidFill>
                  <a:schemeClr val="tx2"/>
                </a:solidFill>
              </a:rPr>
              <a:t> Framework. 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dirty="0">
                <a:solidFill>
                  <a:schemeClr val="tx2"/>
                </a:solidFill>
              </a:rPr>
              <a:t>Розробити механізм оцінки та рейтинг реформ по міністерствах, який включав би основні елементи прогресивного розвитку організаційної культури. 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az-Cyrl-AZ" dirty="0">
                <a:solidFill>
                  <a:schemeClr val="tx2"/>
                </a:solidFill>
              </a:rPr>
              <a:t>Проаналізувати доцільність ств</a:t>
            </a:r>
            <a:r>
              <a:rPr lang="fr-FR" dirty="0">
                <a:solidFill>
                  <a:schemeClr val="tx2"/>
                </a:solidFill>
              </a:rPr>
              <a:t>o</a:t>
            </a:r>
            <a:r>
              <a:rPr lang="az-Cyrl-AZ" dirty="0">
                <a:solidFill>
                  <a:schemeClr val="tx2"/>
                </a:solidFill>
              </a:rPr>
              <a:t>рення при НАДС та СКМУ окремого </a:t>
            </a:r>
            <a:r>
              <a:rPr lang="fr-FR" i="1" dirty="0">
                <a:solidFill>
                  <a:schemeClr val="tx2"/>
                </a:solidFill>
              </a:rPr>
              <a:t>Innovation State Transformation Office (ISTO) / </a:t>
            </a:r>
            <a:r>
              <a:rPr lang="az-Cyrl-AZ" i="1" dirty="0">
                <a:solidFill>
                  <a:schemeClr val="tx2"/>
                </a:solidFill>
              </a:rPr>
              <a:t>Офіс іноваційної державної трансформації</a:t>
            </a:r>
            <a:r>
              <a:rPr lang="az-Cyrl-AZ" dirty="0">
                <a:solidFill>
                  <a:schemeClr val="tx2"/>
                </a:solidFill>
              </a:rPr>
              <a:t> з питань реформи державної служби, через нову іноваційну філософію змін та реформи Управління Людськими Ресурсами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Включити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основні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засади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міжнародного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компетентнісного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підходу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у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всіх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етапах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роботи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з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людськими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ресурсами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на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державній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службі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dirty="0">
                <a:solidFill>
                  <a:schemeClr val="tx2"/>
                </a:solidFill>
              </a:rPr>
              <a:t>Необхідно якнайшвидше провести реорганізацію/реструктуризацію відділів персоналу та забезпечити умови для створення повноцінних департаментів з Управління Людськими Ресурсами. </a:t>
            </a:r>
            <a:endParaRPr lang="fr-FR" dirty="0">
              <a:solidFill>
                <a:schemeClr val="tx2"/>
              </a:solidFill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Cyrl-AZ" dirty="0">
                <a:solidFill>
                  <a:schemeClr val="tx2"/>
                </a:solidFill>
              </a:rPr>
              <a:t>Реформа НАДУ та розробка національної стратегії підготовки/підвищення кваліфікації державних службовців.</a:t>
            </a:r>
            <a:endParaRPr lang="fr-FR" dirty="0">
              <a:solidFill>
                <a:schemeClr val="tx2"/>
              </a:solidFill>
            </a:endParaRPr>
          </a:p>
          <a:p>
            <a:pPr marL="0" marR="0" lvl="0" indent="0" algn="l" defTabSz="1828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tx2"/>
                </a:solidFill>
              </a:rPr>
              <a:t>SCMU: </a:t>
            </a:r>
            <a:r>
              <a:rPr lang="az-Cyrl-AZ" dirty="0">
                <a:solidFill>
                  <a:schemeClr val="tx2"/>
                </a:solidFill>
              </a:rPr>
              <a:t>більше комунікацій та координації, менше експертизи, більше стратегічного управління змінами. Стратегія реформи та кінцеві цілі слабко продумані або не озвучуються.</a:t>
            </a:r>
            <a:endParaRPr lang="fr-FR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2B1F2-3B54-CB42-94EA-2579E33DB2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8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546D-2B66-AF4B-9489-814FFA97E236}" type="datetimeFigureOut">
              <a:rPr lang="en-US" smtClean="0"/>
              <a:pPr/>
              <a:t>10.02.19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C910-17A8-5042-A077-D5AF11B6B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2438717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175" cy="803996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3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521419" y="4998727"/>
            <a:ext cx="3884708" cy="393013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5924579" y="4998727"/>
            <a:ext cx="3884711" cy="393013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0332043" y="4998727"/>
            <a:ext cx="3927388" cy="393013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4737359" y="4998728"/>
            <a:ext cx="3889011" cy="390666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9144822" y="4998727"/>
            <a:ext cx="3884710" cy="3930138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04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72910" y="4970401"/>
            <a:ext cx="9577337" cy="733243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-1" y="-38100"/>
            <a:ext cx="8129058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16258118" y="-38100"/>
            <a:ext cx="8129058" cy="69342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8129060" y="6896100"/>
            <a:ext cx="8129058" cy="6819900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0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10618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546D-2B66-AF4B-9489-814FFA97E236}" type="datetimeFigureOut">
              <a:rPr lang="en-US" smtClean="0"/>
              <a:pPr/>
              <a:t>10.02.19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C910-17A8-5042-A077-D5AF11B6B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proukrgov.ua@gmail.co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-old-way-of-policy-training-isnt-working-anymore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" r="129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-9521" y="0"/>
            <a:ext cx="24377650" cy="14256818"/>
          </a:xfrm>
          <a:prstGeom prst="rect">
            <a:avLst/>
          </a:prstGeom>
          <a:solidFill>
            <a:srgbClr val="3E58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071" y="4317193"/>
            <a:ext cx="23472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</a:rPr>
              <a:t>Civil Service Feedback </a:t>
            </a:r>
            <a:r>
              <a:rPr lang="en-US" sz="13000" b="1" dirty="0" smtClean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</a:rPr>
              <a:t>Loop Project</a:t>
            </a:r>
            <a:endParaRPr lang="en-US" sz="13000" b="1" dirty="0">
              <a:solidFill>
                <a:schemeClr val="bg1"/>
              </a:solidFill>
              <a:latin typeface="Lato Thin" charset="0"/>
              <a:ea typeface="Lato Thin" charset="0"/>
              <a:cs typeface="Lato Thi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" y="8075369"/>
            <a:ext cx="2436812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kern="0" spc="160" dirty="0">
              <a:solidFill>
                <a:schemeClr val="bg1"/>
              </a:solidFill>
              <a:latin typeface="Lato Thin"/>
            </a:endParaRPr>
          </a:p>
          <a:p>
            <a:pPr algn="ctr"/>
            <a:endParaRPr lang="en-US" sz="4000" b="1" kern="0" spc="160" dirty="0">
              <a:solidFill>
                <a:schemeClr val="bg1"/>
              </a:solidFill>
              <a:latin typeface="Lato Thin"/>
            </a:endParaRPr>
          </a:p>
          <a:p>
            <a:pPr algn="ctr"/>
            <a:r>
              <a:rPr lang="en-US" sz="4800" b="1" kern="0" spc="160" dirty="0">
                <a:solidFill>
                  <a:schemeClr val="bg1"/>
                </a:solidFill>
                <a:latin typeface="Lato Thin"/>
              </a:rPr>
              <a:t>THE FIRST STUDY OF CIVIL SERVICE CULTURE IN UKRAINE</a:t>
            </a:r>
            <a:endParaRPr lang="en-US" sz="4800" kern="0" spc="160" dirty="0">
              <a:solidFill>
                <a:schemeClr val="bg1"/>
              </a:solidFill>
              <a:latin typeface="Lato Thin"/>
            </a:endParaRPr>
          </a:p>
          <a:p>
            <a:pPr algn="ctr"/>
            <a:endParaRPr lang="en-US" sz="4800" kern="0" spc="160" dirty="0" smtClean="0">
              <a:solidFill>
                <a:schemeClr val="bg1"/>
              </a:solidFill>
              <a:latin typeface="Lato Thin"/>
            </a:endParaRPr>
          </a:p>
          <a:p>
            <a:pPr algn="ctr"/>
            <a:r>
              <a:rPr lang="en-US" sz="4800" kern="0" spc="160" dirty="0" smtClean="0">
                <a:solidFill>
                  <a:schemeClr val="bg1"/>
                </a:solidFill>
                <a:latin typeface="Lato Thin"/>
              </a:rPr>
              <a:t>IN </a:t>
            </a:r>
            <a:r>
              <a:rPr lang="en-US" sz="4800" kern="0" spc="160" dirty="0">
                <a:solidFill>
                  <a:schemeClr val="bg1"/>
                </a:solidFill>
                <a:latin typeface="Lato Thin"/>
              </a:rPr>
              <a:t>COLLABORATION WITH </a:t>
            </a:r>
            <a:r>
              <a:rPr lang="en-US" sz="4800" b="1" kern="0" spc="160" dirty="0">
                <a:solidFill>
                  <a:schemeClr val="bg1"/>
                </a:solidFill>
                <a:latin typeface="Lato Thin"/>
              </a:rPr>
              <a:t>FRANCIS FUKUYAMA </a:t>
            </a:r>
            <a:r>
              <a:rPr lang="en-US" sz="4800" kern="0" spc="160" dirty="0">
                <a:solidFill>
                  <a:schemeClr val="bg1"/>
                </a:solidFill>
                <a:latin typeface="Lato Thin"/>
              </a:rPr>
              <a:t>AND THE </a:t>
            </a:r>
            <a:r>
              <a:rPr lang="en-US" sz="4800" b="1" kern="0" spc="160" dirty="0">
                <a:solidFill>
                  <a:schemeClr val="bg1"/>
                </a:solidFill>
                <a:latin typeface="Lato Thin"/>
              </a:rPr>
              <a:t>GOVERNANCE PROJECT </a:t>
            </a:r>
            <a:r>
              <a:rPr lang="en-US" sz="4800" b="1" kern="0" spc="160" dirty="0" smtClean="0">
                <a:solidFill>
                  <a:schemeClr val="bg1"/>
                </a:solidFill>
                <a:latin typeface="Lato Thin"/>
              </a:rPr>
              <a:t> </a:t>
            </a:r>
            <a:r>
              <a:rPr lang="en-US" sz="4800" kern="0" spc="160" dirty="0" smtClean="0">
                <a:solidFill>
                  <a:schemeClr val="bg1"/>
                </a:solidFill>
                <a:latin typeface="Lato Thin"/>
              </a:rPr>
              <a:t>AT </a:t>
            </a:r>
            <a:r>
              <a:rPr lang="en-US" sz="4800" kern="0" spc="160" dirty="0">
                <a:solidFill>
                  <a:schemeClr val="bg1"/>
                </a:solidFill>
                <a:latin typeface="Lato Thin"/>
              </a:rPr>
              <a:t>THE CENTER ON DEMOCRACY, DEVELOPMENT, AND </a:t>
            </a:r>
            <a:r>
              <a:rPr lang="en-US" sz="4800" kern="0" spc="160" dirty="0" smtClean="0">
                <a:solidFill>
                  <a:schemeClr val="bg1"/>
                </a:solidFill>
                <a:latin typeface="Lato Thin"/>
              </a:rPr>
              <a:t>          THE </a:t>
            </a:r>
            <a:r>
              <a:rPr lang="en-US" sz="4800" kern="0" spc="160" dirty="0">
                <a:solidFill>
                  <a:schemeClr val="bg1"/>
                </a:solidFill>
                <a:latin typeface="Lato Thin"/>
              </a:rPr>
              <a:t>RULE OF LAW,</a:t>
            </a:r>
          </a:p>
          <a:p>
            <a:pPr algn="ctr"/>
            <a:r>
              <a:rPr lang="en-US" sz="4800" kern="0" spc="160" dirty="0">
                <a:solidFill>
                  <a:schemeClr val="bg1"/>
                </a:solidFill>
                <a:latin typeface="Lato Thin"/>
              </a:rPr>
              <a:t> STANFORD UNIVERSITY</a:t>
            </a:r>
          </a:p>
        </p:txBody>
      </p:sp>
      <p:pic>
        <p:nvPicPr>
          <p:cNvPr id="8" name="Picture 5" descr="D:\графика\KSE\logo K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5641" y="1050537"/>
            <a:ext cx="7744466" cy="2251823"/>
          </a:xfrm>
          <a:prstGeom prst="rect">
            <a:avLst/>
          </a:prstGeom>
          <a:noFill/>
        </p:spPr>
      </p:pic>
      <p:pic>
        <p:nvPicPr>
          <p:cNvPr id="11" name="Рисунок 10" descr="PGAU Logo 1_Alf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71" y="442124"/>
            <a:ext cx="4441362" cy="2860236"/>
          </a:xfrm>
          <a:prstGeom prst="rect">
            <a:avLst/>
          </a:prstGeom>
        </p:spPr>
      </p:pic>
      <p:pic>
        <p:nvPicPr>
          <p:cNvPr id="9" name="Рисунок 13" descr="Cabinet_of_Ukrain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0107" y="540816"/>
            <a:ext cx="4189929" cy="2761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1090" y="1050537"/>
            <a:ext cx="6147439" cy="18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2591"/>
          <p:cNvSpPr>
            <a:spLocks noChangeAspect="1"/>
          </p:cNvSpPr>
          <p:nvPr/>
        </p:nvSpPr>
        <p:spPr>
          <a:xfrm>
            <a:off x="553546" y="11290448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547" y="740212"/>
            <a:ext cx="2750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tx2"/>
                </a:solidFill>
              </a:rPr>
              <a:t>Key </a:t>
            </a:r>
            <a:r>
              <a:rPr lang="en-US" sz="8000" b="1" dirty="0" smtClean="0">
                <a:solidFill>
                  <a:schemeClr val="tx2"/>
                </a:solidFill>
              </a:rPr>
              <a:t>findings from interviews and open-ended survey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27" name="Rectangle 37"/>
          <p:cNvSpPr/>
          <p:nvPr/>
        </p:nvSpPr>
        <p:spPr>
          <a:xfrm>
            <a:off x="1912795" y="2127737"/>
            <a:ext cx="20104281" cy="108328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8" name="Shape 2540"/>
          <p:cNvSpPr/>
          <p:nvPr/>
        </p:nvSpPr>
        <p:spPr>
          <a:xfrm>
            <a:off x="3428917" y="3454807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2" name="Shape 2540"/>
          <p:cNvSpPr/>
          <p:nvPr/>
        </p:nvSpPr>
        <p:spPr>
          <a:xfrm>
            <a:off x="3401796" y="4620907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2" name="Shape 2540"/>
          <p:cNvSpPr/>
          <p:nvPr/>
        </p:nvSpPr>
        <p:spPr>
          <a:xfrm>
            <a:off x="3401021" y="5695305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5" name="Shape 2540"/>
          <p:cNvSpPr/>
          <p:nvPr/>
        </p:nvSpPr>
        <p:spPr>
          <a:xfrm>
            <a:off x="3428917" y="7012473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9" name="Shape 2540"/>
          <p:cNvSpPr/>
          <p:nvPr/>
        </p:nvSpPr>
        <p:spPr>
          <a:xfrm>
            <a:off x="3422292" y="9216864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5" name="Shape 2540">
            <a:extLst>
              <a:ext uri="{FF2B5EF4-FFF2-40B4-BE49-F238E27FC236}">
                <a16:creationId xmlns="" xmlns:a16="http://schemas.microsoft.com/office/drawing/2014/main" id="{BEF0C2CE-FF07-3941-8AD1-618572D8C00E}"/>
              </a:ext>
            </a:extLst>
          </p:cNvPr>
          <p:cNvSpPr/>
          <p:nvPr/>
        </p:nvSpPr>
        <p:spPr>
          <a:xfrm>
            <a:off x="3422293" y="2513901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7" name="Shape 2540">
            <a:extLst>
              <a:ext uri="{FF2B5EF4-FFF2-40B4-BE49-F238E27FC236}">
                <a16:creationId xmlns="" xmlns:a16="http://schemas.microsoft.com/office/drawing/2014/main" id="{C06BA043-7E52-9142-9BAC-B742DC40BE3E}"/>
              </a:ext>
            </a:extLst>
          </p:cNvPr>
          <p:cNvSpPr/>
          <p:nvPr/>
        </p:nvSpPr>
        <p:spPr>
          <a:xfrm>
            <a:off x="3401796" y="7919006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22638C7-BD14-D04F-98E8-F3CDCDA1A265}"/>
              </a:ext>
            </a:extLst>
          </p:cNvPr>
          <p:cNvSpPr/>
          <p:nvPr/>
        </p:nvSpPr>
        <p:spPr>
          <a:xfrm>
            <a:off x="4335482" y="2309872"/>
            <a:ext cx="17428255" cy="914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Civil service </a:t>
            </a:r>
            <a:r>
              <a:rPr lang="fr-FR" dirty="0" err="1">
                <a:solidFill>
                  <a:schemeClr val="tx2"/>
                </a:solidFill>
              </a:rPr>
              <a:t>reform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strategy</a:t>
            </a:r>
            <a:r>
              <a:rPr lang="fr-FR" dirty="0">
                <a:solidFill>
                  <a:schemeClr val="tx2"/>
                </a:solidFill>
              </a:rPr>
              <a:t> and goals are not </a:t>
            </a:r>
            <a:r>
              <a:rPr lang="fr-FR" dirty="0" err="1">
                <a:solidFill>
                  <a:schemeClr val="tx2"/>
                </a:solidFill>
              </a:rPr>
              <a:t>communicated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properly</a:t>
            </a:r>
            <a:endParaRPr lang="fr-FR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Reform</a:t>
            </a:r>
            <a:r>
              <a:rPr lang="fr-FR" dirty="0">
                <a:solidFill>
                  <a:schemeClr val="tx2"/>
                </a:solidFill>
              </a:rPr>
              <a:t> communication </a:t>
            </a:r>
            <a:r>
              <a:rPr lang="fr-FR" dirty="0" err="1">
                <a:solidFill>
                  <a:schemeClr val="tx2"/>
                </a:solidFill>
              </a:rPr>
              <a:t>does</a:t>
            </a:r>
            <a:r>
              <a:rPr lang="fr-FR" dirty="0">
                <a:solidFill>
                  <a:schemeClr val="tx2"/>
                </a:solidFill>
              </a:rPr>
              <a:t> not </a:t>
            </a:r>
            <a:r>
              <a:rPr lang="fr-FR" dirty="0" err="1">
                <a:solidFill>
                  <a:schemeClr val="tx2"/>
                </a:solidFill>
              </a:rPr>
              <a:t>target</a:t>
            </a:r>
            <a:r>
              <a:rPr lang="fr-FR" dirty="0">
                <a:solidFill>
                  <a:schemeClr val="tx2"/>
                </a:solidFill>
              </a:rPr>
              <a:t> " former " civil servants, </a:t>
            </a:r>
            <a:r>
              <a:rPr lang="fr-FR" dirty="0" err="1">
                <a:solidFill>
                  <a:schemeClr val="tx2"/>
                </a:solidFill>
              </a:rPr>
              <a:t>adversely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affecting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its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current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results</a:t>
            </a:r>
            <a:endParaRPr lang="fr-FR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Hope and </a:t>
            </a:r>
            <a:r>
              <a:rPr lang="fr-FR" dirty="0" err="1">
                <a:solidFill>
                  <a:schemeClr val="tx2"/>
                </a:solidFill>
              </a:rPr>
              <a:t>skepticism</a:t>
            </a:r>
            <a:r>
              <a:rPr lang="fr-FR" dirty="0">
                <a:solidFill>
                  <a:schemeClr val="tx2"/>
                </a:solidFill>
              </a:rPr>
              <a:t> about the </a:t>
            </a:r>
            <a:r>
              <a:rPr lang="fr-FR" dirty="0" err="1">
                <a:solidFill>
                  <a:schemeClr val="tx2"/>
                </a:solidFill>
              </a:rPr>
              <a:t>reform</a:t>
            </a:r>
            <a:r>
              <a:rPr lang="fr-FR" dirty="0">
                <a:solidFill>
                  <a:schemeClr val="tx2"/>
                </a:solidFill>
              </a:rPr>
              <a:t> are </a:t>
            </a:r>
            <a:r>
              <a:rPr lang="fr-FR" dirty="0" err="1">
                <a:solidFill>
                  <a:schemeClr val="tx2"/>
                </a:solidFill>
              </a:rPr>
              <a:t>evenly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distributed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among</a:t>
            </a:r>
            <a:r>
              <a:rPr lang="fr-FR" dirty="0">
                <a:solidFill>
                  <a:schemeClr val="tx2"/>
                </a:solidFill>
              </a:rPr>
              <a:t> public </a:t>
            </a:r>
            <a:r>
              <a:rPr lang="fr-FR" dirty="0" err="1">
                <a:solidFill>
                  <a:schemeClr val="tx2"/>
                </a:solidFill>
              </a:rPr>
              <a:t>officials</a:t>
            </a:r>
            <a:endParaRPr lang="fr-FR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Political</a:t>
            </a:r>
            <a:r>
              <a:rPr lang="fr-FR" dirty="0">
                <a:solidFill>
                  <a:schemeClr val="tx2"/>
                </a:solidFill>
              </a:rPr>
              <a:t> factor affects </a:t>
            </a:r>
            <a:r>
              <a:rPr lang="fr-FR" dirty="0" err="1">
                <a:solidFill>
                  <a:schemeClr val="tx2"/>
                </a:solidFill>
              </a:rPr>
              <a:t>competitive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selection</a:t>
            </a:r>
            <a:r>
              <a:rPr lang="fr-FR" dirty="0">
                <a:solidFill>
                  <a:schemeClr val="tx2"/>
                </a:solidFill>
              </a:rPr>
              <a:t> of civil servants and </a:t>
            </a:r>
            <a:r>
              <a:rPr lang="fr-FR" dirty="0" err="1">
                <a:solidFill>
                  <a:schemeClr val="tx2"/>
                </a:solidFill>
              </a:rPr>
              <a:t>erodes</a:t>
            </a:r>
            <a:r>
              <a:rPr lang="fr-FR" dirty="0">
                <a:solidFill>
                  <a:schemeClr val="tx2"/>
                </a:solidFill>
              </a:rPr>
              <a:t> trust in public administration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"New" civil servants are more </a:t>
            </a:r>
            <a:r>
              <a:rPr lang="fr-FR" dirty="0" err="1">
                <a:solidFill>
                  <a:schemeClr val="tx2"/>
                </a:solidFill>
              </a:rPr>
              <a:t>autonomous</a:t>
            </a:r>
            <a:r>
              <a:rPr lang="fr-FR" dirty="0">
                <a:solidFill>
                  <a:schemeClr val="tx2"/>
                </a:solidFill>
              </a:rPr>
              <a:t> and initiative-</a:t>
            </a:r>
            <a:r>
              <a:rPr lang="fr-FR" dirty="0" err="1">
                <a:solidFill>
                  <a:schemeClr val="tx2"/>
                </a:solidFill>
              </a:rPr>
              <a:t>oriented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than</a:t>
            </a:r>
            <a:r>
              <a:rPr lang="fr-FR" dirty="0">
                <a:solidFill>
                  <a:schemeClr val="tx2"/>
                </a:solidFill>
              </a:rPr>
              <a:t> " former " </a:t>
            </a:r>
            <a:r>
              <a:rPr lang="fr-FR" dirty="0" err="1">
                <a:solidFill>
                  <a:schemeClr val="tx2"/>
                </a:solidFill>
              </a:rPr>
              <a:t>ones</a:t>
            </a:r>
            <a:endParaRPr lang="fr-FR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Insufficient</a:t>
            </a:r>
            <a:r>
              <a:rPr lang="fr-FR" dirty="0">
                <a:solidFill>
                  <a:schemeClr val="tx2"/>
                </a:solidFill>
              </a:rPr>
              <a:t> coordination of </a:t>
            </a:r>
            <a:r>
              <a:rPr lang="fr-FR" dirty="0" err="1">
                <a:solidFill>
                  <a:schemeClr val="tx2"/>
                </a:solidFill>
              </a:rPr>
              <a:t>reform</a:t>
            </a:r>
            <a:r>
              <a:rPr lang="fr-FR" dirty="0">
                <a:solidFill>
                  <a:schemeClr val="tx2"/>
                </a:solidFill>
              </a:rPr>
              <a:t> by the </a:t>
            </a:r>
            <a:r>
              <a:rPr lang="fr-FR" dirty="0" err="1">
                <a:solidFill>
                  <a:schemeClr val="tx2"/>
                </a:solidFill>
              </a:rPr>
              <a:t>Reform</a:t>
            </a:r>
            <a:r>
              <a:rPr lang="fr-FR" dirty="0">
                <a:solidFill>
                  <a:schemeClr val="tx2"/>
                </a:solidFill>
              </a:rPr>
              <a:t> Delivery Office at the </a:t>
            </a:r>
            <a:r>
              <a:rPr lang="fr-FR" dirty="0" err="1">
                <a:solidFill>
                  <a:schemeClr val="tx2"/>
                </a:solidFill>
              </a:rPr>
              <a:t>Secretariat</a:t>
            </a:r>
            <a:r>
              <a:rPr lang="fr-FR" dirty="0">
                <a:solidFill>
                  <a:schemeClr val="tx2"/>
                </a:solidFill>
              </a:rPr>
              <a:t> of the Cabinet of </a:t>
            </a:r>
            <a:r>
              <a:rPr lang="fr-FR" dirty="0" err="1">
                <a:solidFill>
                  <a:schemeClr val="tx2"/>
                </a:solidFill>
              </a:rPr>
              <a:t>Ministries</a:t>
            </a:r>
            <a:endParaRPr lang="fr-FR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Lack</a:t>
            </a:r>
            <a:r>
              <a:rPr lang="fr-FR" dirty="0">
                <a:solidFill>
                  <a:schemeClr val="tx2"/>
                </a:solidFill>
              </a:rPr>
              <a:t> of </a:t>
            </a:r>
            <a:r>
              <a:rPr lang="fr-FR" dirty="0" err="1">
                <a:solidFill>
                  <a:schemeClr val="tx2"/>
                </a:solidFill>
              </a:rPr>
              <a:t>deep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understanding</a:t>
            </a:r>
            <a:r>
              <a:rPr lang="fr-FR" dirty="0">
                <a:solidFill>
                  <a:schemeClr val="tx2"/>
                </a:solidFill>
              </a:rPr>
              <a:t> of the local </a:t>
            </a:r>
            <a:r>
              <a:rPr lang="fr-FR" dirty="0" err="1">
                <a:solidFill>
                  <a:schemeClr val="tx2"/>
                </a:solidFill>
              </a:rPr>
              <a:t>context</a:t>
            </a:r>
            <a:r>
              <a:rPr lang="fr-FR" dirty="0">
                <a:solidFill>
                  <a:schemeClr val="tx2"/>
                </a:solidFill>
              </a:rPr>
              <a:t> by </a:t>
            </a:r>
            <a:r>
              <a:rPr lang="fr-FR" dirty="0" err="1">
                <a:solidFill>
                  <a:schemeClr val="tx2"/>
                </a:solidFill>
              </a:rPr>
              <a:t>some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foreign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advisors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Insufficient</a:t>
            </a:r>
            <a:r>
              <a:rPr lang="fr-FR" dirty="0">
                <a:solidFill>
                  <a:schemeClr val="tx2"/>
                </a:solidFill>
              </a:rPr>
              <a:t> coordination of international </a:t>
            </a:r>
            <a:r>
              <a:rPr lang="fr-FR" dirty="0" err="1">
                <a:solidFill>
                  <a:schemeClr val="tx2"/>
                </a:solidFill>
              </a:rPr>
              <a:t>technical</a:t>
            </a:r>
            <a:r>
              <a:rPr lang="fr-FR" dirty="0">
                <a:solidFill>
                  <a:schemeClr val="tx2"/>
                </a:solidFill>
              </a:rPr>
              <a:t> assistance and </a:t>
            </a:r>
            <a:r>
              <a:rPr lang="fr-FR" dirty="0" err="1">
                <a:solidFill>
                  <a:schemeClr val="tx2"/>
                </a:solidFill>
              </a:rPr>
              <a:t>weak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accountability</a:t>
            </a:r>
            <a:r>
              <a:rPr lang="fr-FR" dirty="0">
                <a:solidFill>
                  <a:schemeClr val="tx2"/>
                </a:solidFill>
              </a:rPr>
              <a:t> for </a:t>
            </a:r>
          </a:p>
          <a:p>
            <a:r>
              <a:rPr lang="fr-FR" dirty="0">
                <a:solidFill>
                  <a:schemeClr val="tx2"/>
                </a:solidFill>
              </a:rPr>
              <a:t>the use of international </a:t>
            </a:r>
            <a:r>
              <a:rPr lang="fr-FR" dirty="0" err="1">
                <a:solidFill>
                  <a:schemeClr val="tx2"/>
                </a:solidFill>
              </a:rPr>
              <a:t>development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aid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092637F-2F98-944C-A105-0C6D21401C6B}"/>
              </a:ext>
            </a:extLst>
          </p:cNvPr>
          <p:cNvSpPr/>
          <p:nvPr/>
        </p:nvSpPr>
        <p:spPr>
          <a:xfrm>
            <a:off x="4335481" y="11290448"/>
            <a:ext cx="16954135" cy="12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23,6% of new civil servants indicated that they don't receive sufficient level of support from their direct managers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hape 2591">
            <a:extLst>
              <a:ext uri="{FF2B5EF4-FFF2-40B4-BE49-F238E27FC236}">
                <a16:creationId xmlns="" xmlns:a16="http://schemas.microsoft.com/office/drawing/2014/main" id="{1F5F699F-CF60-DE43-BFB7-13DD98CFA749}"/>
              </a:ext>
            </a:extLst>
          </p:cNvPr>
          <p:cNvSpPr>
            <a:spLocks noChangeAspect="1"/>
          </p:cNvSpPr>
          <p:nvPr/>
        </p:nvSpPr>
        <p:spPr>
          <a:xfrm>
            <a:off x="553546" y="2513901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16" name="Shape 2540">
            <a:extLst>
              <a:ext uri="{FF2B5EF4-FFF2-40B4-BE49-F238E27FC236}">
                <a16:creationId xmlns="" xmlns:a16="http://schemas.microsoft.com/office/drawing/2014/main" id="{895BBC42-F953-5C42-A69F-40F9FDAB53C1}"/>
              </a:ext>
            </a:extLst>
          </p:cNvPr>
          <p:cNvSpPr/>
          <p:nvPr/>
        </p:nvSpPr>
        <p:spPr>
          <a:xfrm>
            <a:off x="3409537" y="11440582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7" name="Shape 2540"/>
          <p:cNvSpPr/>
          <p:nvPr/>
        </p:nvSpPr>
        <p:spPr>
          <a:xfrm>
            <a:off x="3428917" y="1039250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77882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64" y="2540156"/>
            <a:ext cx="20878041" cy="105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13164" y="813316"/>
            <a:ext cx="147920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 dirty="0" smtClean="0">
                <a:solidFill>
                  <a:schemeClr val="tx2"/>
                </a:solidFill>
              </a:rPr>
              <a:t>Key findings: our theoretical model</a:t>
            </a:r>
            <a:endParaRPr 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3">
            <a:extLst>
              <a:ext uri="{FF2B5EF4-FFF2-40B4-BE49-F238E27FC236}">
                <a16:creationId xmlns="" xmlns:a16="http://schemas.microsoft.com/office/drawing/2014/main" id="{1BB61503-FF67-D544-B5B5-6A4696CFA0DA}"/>
              </a:ext>
            </a:extLst>
          </p:cNvPr>
          <p:cNvSpPr txBox="1"/>
          <p:nvPr/>
        </p:nvSpPr>
        <p:spPr>
          <a:xfrm>
            <a:off x="187575" y="856097"/>
            <a:ext cx="17354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Key findings: our </a:t>
            </a:r>
            <a:r>
              <a:rPr lang="en-US" sz="8000" dirty="0" smtClean="0">
                <a:solidFill>
                  <a:schemeClr val="tx2"/>
                </a:solidFill>
              </a:rPr>
              <a:t>theoretical </a:t>
            </a:r>
            <a:r>
              <a:rPr lang="en-US" sz="8000" dirty="0">
                <a:solidFill>
                  <a:schemeClr val="tx2"/>
                </a:solidFill>
              </a:rPr>
              <a:t>model </a:t>
            </a:r>
            <a:endParaRPr lang="en-US" sz="80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EF1419E-B820-B244-A300-453F80E8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339" y="856096"/>
            <a:ext cx="4703410" cy="466517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9465" y="5521267"/>
            <a:ext cx="9564273" cy="6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575" y="3041501"/>
            <a:ext cx="14251890" cy="89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59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2591"/>
          <p:cNvSpPr>
            <a:spLocks noChangeAspect="1"/>
          </p:cNvSpPr>
          <p:nvPr/>
        </p:nvSpPr>
        <p:spPr>
          <a:xfrm>
            <a:off x="22671622" y="405776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3687" y="106349"/>
            <a:ext cx="22513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tx2"/>
                </a:solidFill>
              </a:rPr>
              <a:t>Key </a:t>
            </a:r>
            <a:r>
              <a:rPr lang="en-US" sz="6600" b="1" dirty="0" smtClean="0">
                <a:solidFill>
                  <a:schemeClr val="tx2"/>
                </a:solidFill>
              </a:rPr>
              <a:t>Recommendations from interviews and open-ended survey</a:t>
            </a:r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32" name="Shape 2540"/>
          <p:cNvSpPr/>
          <p:nvPr/>
        </p:nvSpPr>
        <p:spPr>
          <a:xfrm>
            <a:off x="1417072" y="4067063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2" name="Shape 2540"/>
          <p:cNvSpPr/>
          <p:nvPr/>
        </p:nvSpPr>
        <p:spPr>
          <a:xfrm>
            <a:off x="1417072" y="5695305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5" name="Shape 2540">
            <a:extLst>
              <a:ext uri="{FF2B5EF4-FFF2-40B4-BE49-F238E27FC236}">
                <a16:creationId xmlns="" xmlns:a16="http://schemas.microsoft.com/office/drawing/2014/main" id="{BEF0C2CE-FF07-3941-8AD1-618572D8C00E}"/>
              </a:ext>
            </a:extLst>
          </p:cNvPr>
          <p:cNvSpPr/>
          <p:nvPr/>
        </p:nvSpPr>
        <p:spPr>
          <a:xfrm>
            <a:off x="1417072" y="223697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7" name="Shape 2540">
            <a:extLst>
              <a:ext uri="{FF2B5EF4-FFF2-40B4-BE49-F238E27FC236}">
                <a16:creationId xmlns="" xmlns:a16="http://schemas.microsoft.com/office/drawing/2014/main" id="{C06BA043-7E52-9142-9BAC-B742DC40BE3E}"/>
              </a:ext>
            </a:extLst>
          </p:cNvPr>
          <p:cNvSpPr/>
          <p:nvPr/>
        </p:nvSpPr>
        <p:spPr>
          <a:xfrm>
            <a:off x="1417072" y="721105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5" name="Shape 2591">
            <a:extLst>
              <a:ext uri="{FF2B5EF4-FFF2-40B4-BE49-F238E27FC236}">
                <a16:creationId xmlns="" xmlns:a16="http://schemas.microsoft.com/office/drawing/2014/main" id="{1F5F699F-CF60-DE43-BFB7-13DD98CFA749}"/>
              </a:ext>
            </a:extLst>
          </p:cNvPr>
          <p:cNvSpPr>
            <a:spLocks noChangeAspect="1"/>
          </p:cNvSpPr>
          <p:nvPr/>
        </p:nvSpPr>
        <p:spPr>
          <a:xfrm>
            <a:off x="247961" y="798968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16" name="Shape 2540">
            <a:extLst>
              <a:ext uri="{FF2B5EF4-FFF2-40B4-BE49-F238E27FC236}">
                <a16:creationId xmlns="" xmlns:a16="http://schemas.microsoft.com/office/drawing/2014/main" id="{895BBC42-F953-5C42-A69F-40F9FDAB53C1}"/>
              </a:ext>
            </a:extLst>
          </p:cNvPr>
          <p:cNvSpPr/>
          <p:nvPr/>
        </p:nvSpPr>
        <p:spPr>
          <a:xfrm>
            <a:off x="1417072" y="12347055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7" name="Shape 2540"/>
          <p:cNvSpPr/>
          <p:nvPr/>
        </p:nvSpPr>
        <p:spPr>
          <a:xfrm>
            <a:off x="1417072" y="875900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2DC948-807B-DB41-A3F7-66CC97F4BDB1}"/>
              </a:ext>
            </a:extLst>
          </p:cNvPr>
          <p:cNvSpPr/>
          <p:nvPr/>
        </p:nvSpPr>
        <p:spPr>
          <a:xfrm>
            <a:off x="2407290" y="1707662"/>
            <a:ext cx="21050716" cy="11618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pdat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concept of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service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reform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including the transformation of civil service culture as one of reform objectives.  Use the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mechanism for evaluating and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tracking reform progress at different ministries aimed at continuous improvement of the key elements of the organizational culture of civil service. </a:t>
            </a:r>
          </a:p>
          <a:p>
            <a:pPr algn="just">
              <a:spcAft>
                <a:spcPts val="600"/>
              </a:spcAft>
            </a:pP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feasibility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setting up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separate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az-Cyrl-AZ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Innovation</a:t>
            </a:r>
            <a:r>
              <a:rPr lang="en-GB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&amp;</a:t>
            </a:r>
            <a:r>
              <a:rPr lang="az-Cyrl-AZ" i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Cyrl-AZ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Transformation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aimed at streamlining the governmental efforts to transform the organizational culture of civil service.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basic principles of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</a:t>
            </a:r>
            <a:r>
              <a:rPr lang="en-GB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approach at all stages of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service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HR management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transforming ministerial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Cadre Units into modern HRM Units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implement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national strategy for training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life-long learning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servants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communication of civil service reform, include “old” civil servants into communication and set incentives for cooperation among “old” and “new civil servants. </a:t>
            </a:r>
          </a:p>
          <a:p>
            <a:pPr algn="just">
              <a:spcAft>
                <a:spcPts val="600"/>
              </a:spcAft>
            </a:pPr>
            <a:endParaRPr lang="en-GB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az-Cyrl-AZ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assistance projects: use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expertise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western-educated 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Ukrainian</a:t>
            </a:r>
            <a:r>
              <a:rPr lang="en-GB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ians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ensure Ukraine’s self-reliance in transforming its civil service going forward</a:t>
            </a:r>
            <a:r>
              <a:rPr lang="az-Cyrl-AZ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="" xmlns:a16="http://schemas.microsoft.com/office/drawing/2014/main" id="{895BBC42-F953-5C42-A69F-40F9FDAB53C1}"/>
              </a:ext>
            </a:extLst>
          </p:cNvPr>
          <p:cNvSpPr/>
          <p:nvPr/>
        </p:nvSpPr>
        <p:spPr>
          <a:xfrm>
            <a:off x="1417072" y="10582638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20921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>
            <a:extLst>
              <a:ext uri="{FF2B5EF4-FFF2-40B4-BE49-F238E27FC236}">
                <a16:creationId xmlns:a16="http://schemas.microsoft.com/office/drawing/2014/main" xmlns="" id="{A74C807F-B1FC-5A48-AC64-0043105C8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098061" y="549267"/>
            <a:ext cx="20152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</a:rPr>
              <a:t>Confidential online survey of civil servants from 14 ministries and the Secretariat of the Cabinet of Ministries  – jointly with the Governance Project at </a:t>
            </a:r>
            <a:r>
              <a:rPr lang="en-GB" sz="8000" dirty="0">
                <a:solidFill>
                  <a:schemeClr val="tx2"/>
                </a:solidFill>
              </a:rPr>
              <a:t>the </a:t>
            </a:r>
            <a:r>
              <a:rPr lang="en-US" sz="8000" dirty="0">
                <a:solidFill>
                  <a:schemeClr val="tx2"/>
                </a:solidFill>
              </a:rPr>
              <a:t>CDDRL, Stanford University</a:t>
            </a:r>
            <a:endParaRPr lang="en-US" sz="80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1532" y="6628015"/>
            <a:ext cx="14217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Over 1,800 civil servants (response rate – </a:t>
            </a:r>
            <a:r>
              <a:rPr lang="en-GB" sz="4000" dirty="0">
                <a:solidFill>
                  <a:schemeClr val="tx2"/>
                </a:solidFill>
              </a:rPr>
              <a:t>about </a:t>
            </a:r>
            <a:r>
              <a:rPr lang="en-US" sz="4000" dirty="0">
                <a:solidFill>
                  <a:schemeClr val="tx2"/>
                </a:solidFill>
              </a:rPr>
              <a:t>45 percent) took part in the survey on key parameters of a modern civil service, as </a:t>
            </a:r>
            <a:r>
              <a:rPr lang="en-US" sz="4000" b="1" dirty="0">
                <a:solidFill>
                  <a:schemeClr val="tx2"/>
                </a:solidFill>
              </a:rPr>
              <a:t>meritocracy, autonomy, morale, and effectiveness</a:t>
            </a:r>
            <a:r>
              <a:rPr lang="en-US" sz="4000" dirty="0">
                <a:solidFill>
                  <a:schemeClr val="tx2"/>
                </a:solidFill>
              </a:rPr>
              <a:t>, as well as other parameters  identified during the 1</a:t>
            </a:r>
            <a:r>
              <a:rPr lang="en-US" sz="4000" baseline="30000" dirty="0">
                <a:solidFill>
                  <a:schemeClr val="tx2"/>
                </a:solidFill>
              </a:rPr>
              <a:t>st</a:t>
            </a:r>
            <a:r>
              <a:rPr lang="en-US" sz="4000" dirty="0">
                <a:solidFill>
                  <a:schemeClr val="tx2"/>
                </a:solidFill>
              </a:rPr>
              <a:t> phase interviews and survey of new civil servants.</a:t>
            </a:r>
          </a:p>
          <a:p>
            <a:endParaRPr lang="en-US" sz="4000" dirty="0">
              <a:solidFill>
                <a:schemeClr val="tx2"/>
              </a:solidFill>
            </a:endParaRPr>
          </a:p>
          <a:p>
            <a:r>
              <a:rPr lang="en-US" sz="4000" dirty="0">
                <a:solidFill>
                  <a:schemeClr val="tx2"/>
                </a:solidFill>
              </a:rPr>
              <a:t>This will allow for the better understanding of the organizational culture of civil service, and the development of comprehensive recommendations to address challenges to Ukraine’s civil service.</a:t>
            </a:r>
          </a:p>
        </p:txBody>
      </p:sp>
      <p:pic>
        <p:nvPicPr>
          <p:cNvPr id="25" name="Рисунок 24" descr="glasses-cheerful-home-indoor-young_1262-2817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100" r="21100"/>
          <a:stretch>
            <a:fillRect/>
          </a:stretch>
        </p:blipFill>
        <p:spPr>
          <a:xfrm>
            <a:off x="2098061" y="6281642"/>
            <a:ext cx="5611668" cy="6708644"/>
          </a:xfrm>
        </p:spPr>
      </p:pic>
    </p:spTree>
    <p:extLst>
      <p:ext uri="{BB962C8B-B14F-4D97-AF65-F5344CB8AC3E}">
        <p14:creationId xmlns:p14="http://schemas.microsoft.com/office/powerpoint/2010/main" val="38521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/>
          <p:cNvSpPr/>
          <p:nvPr/>
        </p:nvSpPr>
        <p:spPr>
          <a:xfrm>
            <a:off x="9172090" y="3139246"/>
            <a:ext cx="13427182" cy="9163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pic>
        <p:nvPicPr>
          <p:cNvPr id="16" name="Рисунок 15" descr="hands-making-equipment_1150-99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100" r="21100"/>
          <a:stretch>
            <a:fillRect/>
          </a:stretch>
        </p:blipFill>
        <p:spPr>
          <a:xfrm>
            <a:off x="1573214" y="3139246"/>
            <a:ext cx="7147328" cy="9163879"/>
          </a:xfrm>
        </p:spPr>
      </p:pic>
      <p:sp>
        <p:nvSpPr>
          <p:cNvPr id="4" name="Shape 2540"/>
          <p:cNvSpPr/>
          <p:nvPr/>
        </p:nvSpPr>
        <p:spPr>
          <a:xfrm>
            <a:off x="9831285" y="4108666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" name="TextBox 5"/>
          <p:cNvSpPr txBox="1"/>
          <p:nvPr/>
        </p:nvSpPr>
        <p:spPr>
          <a:xfrm>
            <a:off x="10752511" y="3339015"/>
            <a:ext cx="111541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Reports to the government and civil society, deepening the understanding of civil service culture and ways to transform it for the better.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3213" y="830419"/>
            <a:ext cx="20333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</a:rPr>
              <a:t>Expected Results</a:t>
            </a:r>
            <a:endParaRPr lang="en-US" sz="96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9831285" y="6328488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540"/>
          <p:cNvSpPr/>
          <p:nvPr/>
        </p:nvSpPr>
        <p:spPr>
          <a:xfrm>
            <a:off x="9831285" y="8896041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TextBox 10"/>
          <p:cNvSpPr txBox="1"/>
          <p:nvPr/>
        </p:nvSpPr>
        <p:spPr>
          <a:xfrm>
            <a:off x="10752511" y="5733332"/>
            <a:ext cx="111541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Civil service receives a refined, valuable tool for assessment, reflection and feedback, which will allow for its continuous improvement.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2511" y="8295723"/>
            <a:ext cx="111541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Established community of professionals that deeply understands and analyzes civil service culture, state capacity, and tracks progress in civil service reform.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Shape 2540"/>
          <p:cNvSpPr/>
          <p:nvPr/>
        </p:nvSpPr>
        <p:spPr>
          <a:xfrm>
            <a:off x="9831285" y="11250763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2999" dirty="0"/>
          </a:p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14" name="TextBox 13"/>
          <p:cNvSpPr txBox="1"/>
          <p:nvPr/>
        </p:nvSpPr>
        <p:spPr>
          <a:xfrm>
            <a:off x="10752511" y="10327202"/>
            <a:ext cx="111541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Ukrainian society benefits from civil service of a better quality.</a:t>
            </a:r>
          </a:p>
        </p:txBody>
      </p:sp>
    </p:spTree>
    <p:extLst>
      <p:ext uri="{BB962C8B-B14F-4D97-AF65-F5344CB8AC3E}">
        <p14:creationId xmlns:p14="http://schemas.microsoft.com/office/powerpoint/2010/main" val="4928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40"/>
          <p:cNvSpPr/>
          <p:nvPr/>
        </p:nvSpPr>
        <p:spPr>
          <a:xfrm>
            <a:off x="8001953" y="3989396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8" name="TextBox 7"/>
          <p:cNvSpPr txBox="1"/>
          <p:nvPr/>
        </p:nvSpPr>
        <p:spPr>
          <a:xfrm>
            <a:off x="936297" y="830419"/>
            <a:ext cx="2301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</a:rPr>
              <a:t>Added Value &amp; Plans for the Future</a:t>
            </a:r>
            <a:endParaRPr lang="en-US" sz="96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9" name="Shape 2540"/>
          <p:cNvSpPr/>
          <p:nvPr/>
        </p:nvSpPr>
        <p:spPr>
          <a:xfrm>
            <a:off x="8001953" y="615688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540"/>
          <p:cNvSpPr/>
          <p:nvPr/>
        </p:nvSpPr>
        <p:spPr>
          <a:xfrm>
            <a:off x="8001953" y="9027416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3" name="Shape 2540"/>
          <p:cNvSpPr/>
          <p:nvPr/>
        </p:nvSpPr>
        <p:spPr>
          <a:xfrm>
            <a:off x="8022364" y="9952611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2999" dirty="0"/>
          </a:p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750144-9638-5F4B-9946-FA8CB520E331}"/>
              </a:ext>
            </a:extLst>
          </p:cNvPr>
          <p:cNvSpPr/>
          <p:nvPr/>
        </p:nvSpPr>
        <p:spPr>
          <a:xfrm>
            <a:off x="9044609" y="3806915"/>
            <a:ext cx="12802640" cy="7692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the current organizational culture of civil service in Ukraine. 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governmental bodies in terms of the civil service culture.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public administration through change in the civil service culture.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the civil service culture in Ukraine with the one in Brazil, China, India and the USA.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Institutionalize an annual civil service survey in Ukraine. 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changes in civil service culture over time.  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hape 2540">
            <a:extLst>
              <a:ext uri="{FF2B5EF4-FFF2-40B4-BE49-F238E27FC236}">
                <a16:creationId xmlns="" xmlns:a16="http://schemas.microsoft.com/office/drawing/2014/main" id="{56504DB0-F54A-9A42-A6D3-85A7B43D5BB4}"/>
              </a:ext>
            </a:extLst>
          </p:cNvPr>
          <p:cNvSpPr/>
          <p:nvPr/>
        </p:nvSpPr>
        <p:spPr>
          <a:xfrm>
            <a:off x="8001953" y="5266087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8" name="Shape 2540">
            <a:extLst>
              <a:ext uri="{FF2B5EF4-FFF2-40B4-BE49-F238E27FC236}">
                <a16:creationId xmlns="" xmlns:a16="http://schemas.microsoft.com/office/drawing/2014/main" id="{91CAFC73-D6DB-3440-B7A7-3897DE64F114}"/>
              </a:ext>
            </a:extLst>
          </p:cNvPr>
          <p:cNvSpPr/>
          <p:nvPr/>
        </p:nvSpPr>
        <p:spPr>
          <a:xfrm>
            <a:off x="8022364" y="10952380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2999" dirty="0"/>
          </a:p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pic>
        <p:nvPicPr>
          <p:cNvPr id="14" name="Рисунок 37" descr="abstract-app-social-web-service-object_1418-520.jpg"/>
          <p:cNvPicPr>
            <a:picLocks noChangeAspect="1"/>
          </p:cNvPicPr>
          <p:nvPr/>
        </p:nvPicPr>
        <p:blipFill>
          <a:blip r:embed="rId2"/>
          <a:srcRect l="16842" r="16842"/>
          <a:stretch>
            <a:fillRect/>
          </a:stretch>
        </p:blipFill>
        <p:spPr>
          <a:xfrm>
            <a:off x="936296" y="3806915"/>
            <a:ext cx="6487929" cy="80050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40"/>
          <p:cNvSpPr/>
          <p:nvPr/>
        </p:nvSpPr>
        <p:spPr>
          <a:xfrm>
            <a:off x="8001953" y="3989396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8" name="TextBox 7"/>
          <p:cNvSpPr txBox="1"/>
          <p:nvPr/>
        </p:nvSpPr>
        <p:spPr>
          <a:xfrm>
            <a:off x="1573215" y="830419"/>
            <a:ext cx="22380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</a:rPr>
              <a:t>Opportunities for cooperation</a:t>
            </a:r>
          </a:p>
        </p:txBody>
      </p:sp>
      <p:sp>
        <p:nvSpPr>
          <p:cNvPr id="9" name="Shape 2540"/>
          <p:cNvSpPr/>
          <p:nvPr/>
        </p:nvSpPr>
        <p:spPr>
          <a:xfrm>
            <a:off x="8001953" y="615688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Shape 2540"/>
          <p:cNvSpPr/>
          <p:nvPr/>
        </p:nvSpPr>
        <p:spPr>
          <a:xfrm>
            <a:off x="8001953" y="8507965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8" name="Shape 2540">
            <a:extLst>
              <a:ext uri="{FF2B5EF4-FFF2-40B4-BE49-F238E27FC236}">
                <a16:creationId xmlns="" xmlns:a16="http://schemas.microsoft.com/office/drawing/2014/main" id="{91CAFC73-D6DB-3440-B7A7-3897DE64F114}"/>
              </a:ext>
            </a:extLst>
          </p:cNvPr>
          <p:cNvSpPr/>
          <p:nvPr/>
        </p:nvSpPr>
        <p:spPr>
          <a:xfrm>
            <a:off x="8001953" y="9915518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GB" sz="2999" dirty="0"/>
          </a:p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93CB8B-A133-E449-ABE7-FB929CCB6DA2}"/>
              </a:ext>
            </a:extLst>
          </p:cNvPr>
          <p:cNvSpPr/>
          <p:nvPr/>
        </p:nvSpPr>
        <p:spPr>
          <a:xfrm>
            <a:off x="8894261" y="3451979"/>
            <a:ext cx="14880140" cy="729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International comparative </a:t>
            </a:r>
            <a:r>
              <a:rPr lang="fr-FR" dirty="0" err="1">
                <a:solidFill>
                  <a:schemeClr val="tx2"/>
                </a:solidFill>
              </a:rPr>
              <a:t>analysis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based</a:t>
            </a:r>
            <a:r>
              <a:rPr lang="fr-FR" dirty="0">
                <a:solidFill>
                  <a:schemeClr val="tx2"/>
                </a:solidFill>
              </a:rPr>
              <a:t> on data </a:t>
            </a:r>
            <a:r>
              <a:rPr lang="fr-FR" dirty="0" err="1">
                <a:solidFill>
                  <a:schemeClr val="tx2"/>
                </a:solidFill>
              </a:rPr>
              <a:t>recived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from</a:t>
            </a:r>
            <a:r>
              <a:rPr lang="fr-FR" dirty="0">
                <a:solidFill>
                  <a:schemeClr val="tx2"/>
                </a:solidFill>
              </a:rPr>
              <a:t> five countries: USA, China, </a:t>
            </a:r>
            <a:r>
              <a:rPr lang="fr-FR" dirty="0" err="1">
                <a:solidFill>
                  <a:schemeClr val="tx2"/>
                </a:solidFill>
              </a:rPr>
              <a:t>India</a:t>
            </a:r>
            <a:r>
              <a:rPr lang="fr-FR" dirty="0">
                <a:solidFill>
                  <a:schemeClr val="tx2"/>
                </a:solidFill>
              </a:rPr>
              <a:t>, Brasil and Ukraine. </a:t>
            </a:r>
          </a:p>
          <a:p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</a:rPr>
              <a:t>EU countries?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2"/>
                </a:solidFill>
              </a:rPr>
              <a:t>Eastern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Partnership</a:t>
            </a:r>
            <a:r>
              <a:rPr lang="fr-FR" dirty="0">
                <a:solidFill>
                  <a:schemeClr val="tx2"/>
                </a:solidFill>
              </a:rPr>
              <a:t> countries?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2"/>
                </a:solidFill>
              </a:rPr>
              <a:t>Other</a:t>
            </a:r>
            <a:r>
              <a:rPr lang="fr-FR" dirty="0">
                <a:solidFill>
                  <a:schemeClr val="tx2"/>
                </a:solidFill>
              </a:rPr>
              <a:t> countries, </a:t>
            </a:r>
            <a:r>
              <a:rPr lang="fr-FR" dirty="0" err="1">
                <a:solidFill>
                  <a:schemeClr val="tx2"/>
                </a:solidFill>
              </a:rPr>
              <a:t>primarily</a:t>
            </a:r>
            <a:r>
              <a:rPr lang="fr-FR" dirty="0">
                <a:solidFill>
                  <a:schemeClr val="tx2"/>
                </a:solidFill>
              </a:rPr>
              <a:t> post-soviet </a:t>
            </a:r>
            <a:r>
              <a:rPr lang="fr-FR" dirty="0" err="1">
                <a:solidFill>
                  <a:schemeClr val="tx2"/>
                </a:solidFill>
              </a:rPr>
              <a:t>ones</a:t>
            </a:r>
            <a:r>
              <a:rPr lang="fr-FR" dirty="0">
                <a:solidFill>
                  <a:schemeClr val="tx2"/>
                </a:solidFill>
              </a:rPr>
              <a:t>?</a:t>
            </a:r>
          </a:p>
          <a:p>
            <a:r>
              <a:rPr lang="fr-FR" dirty="0">
                <a:solidFill>
                  <a:schemeClr val="tx2"/>
                </a:solidFill>
              </a:rPr>
              <a:t/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r>
              <a:rPr lang="fr-FR" dirty="0">
                <a:solidFill>
                  <a:schemeClr val="tx2"/>
                </a:solidFill>
              </a:rPr>
              <a:t>PGA </a:t>
            </a:r>
            <a:r>
              <a:rPr lang="fr-FR" dirty="0" err="1">
                <a:solidFill>
                  <a:schemeClr val="tx2"/>
                </a:solidFill>
              </a:rPr>
              <a:t>works</a:t>
            </a:r>
            <a:r>
              <a:rPr lang="fr-FR" dirty="0">
                <a:solidFill>
                  <a:schemeClr val="tx2"/>
                </a:solidFill>
              </a:rPr>
              <a:t> to </a:t>
            </a:r>
            <a:r>
              <a:rPr lang="fr-FR" dirty="0" err="1">
                <a:solidFill>
                  <a:schemeClr val="tx2"/>
                </a:solidFill>
              </a:rPr>
              <a:t>establish</a:t>
            </a:r>
            <a:r>
              <a:rPr lang="fr-FR" dirty="0">
                <a:solidFill>
                  <a:schemeClr val="tx2"/>
                </a:solidFill>
              </a:rPr>
              <a:t> in Ukraine a </a:t>
            </a:r>
            <a:r>
              <a:rPr lang="fr-FR" dirty="0" err="1">
                <a:solidFill>
                  <a:schemeClr val="tx2"/>
                </a:solidFill>
              </a:rPr>
              <a:t>Regional</a:t>
            </a:r>
            <a:r>
              <a:rPr lang="fr-FR" dirty="0">
                <a:solidFill>
                  <a:schemeClr val="tx2"/>
                </a:solidFill>
              </a:rPr>
              <a:t> Hub for Civil Service Excellence. </a:t>
            </a:r>
            <a:br>
              <a:rPr lang="fr-FR" dirty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  <a:p>
            <a:r>
              <a:rPr lang="fr-FR" dirty="0" err="1">
                <a:solidFill>
                  <a:schemeClr val="tx2"/>
                </a:solidFill>
              </a:rPr>
              <a:t>We</a:t>
            </a:r>
            <a:r>
              <a:rPr lang="fr-FR" dirty="0">
                <a:solidFill>
                  <a:schemeClr val="tx2"/>
                </a:solidFill>
              </a:rPr>
              <a:t> are open to </a:t>
            </a:r>
            <a:r>
              <a:rPr lang="fr-FR" dirty="0" err="1">
                <a:solidFill>
                  <a:schemeClr val="tx2"/>
                </a:solidFill>
              </a:rPr>
              <a:t>opportunities</a:t>
            </a:r>
            <a:r>
              <a:rPr lang="fr-FR" dirty="0">
                <a:solidFill>
                  <a:schemeClr val="tx2"/>
                </a:solidFill>
              </a:rPr>
              <a:t> for </a:t>
            </a:r>
            <a:r>
              <a:rPr lang="fr-FR" dirty="0" err="1">
                <a:solidFill>
                  <a:schemeClr val="tx2"/>
                </a:solidFill>
              </a:rPr>
              <a:t>cooperation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aimed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advancing</a:t>
            </a:r>
            <a:r>
              <a:rPr lang="fr-FR" dirty="0">
                <a:solidFill>
                  <a:schemeClr val="tx2"/>
                </a:solidFill>
              </a:rPr>
              <a:t> public administration in Ukraine and </a:t>
            </a:r>
            <a:r>
              <a:rPr lang="fr-FR" dirty="0" err="1">
                <a:solidFill>
                  <a:schemeClr val="tx2"/>
                </a:solidFill>
              </a:rPr>
              <a:t>internationally</a:t>
            </a:r>
            <a:r>
              <a:rPr lang="fr-FR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11" name="Рисунок 14" descr="web_contractsanddeals_shutterstock_209058313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184" r="9184"/>
          <a:stretch>
            <a:fillRect/>
          </a:stretch>
        </p:blipFill>
        <p:spPr>
          <a:xfrm>
            <a:off x="931320" y="3451980"/>
            <a:ext cx="6716793" cy="7554688"/>
          </a:xfrm>
        </p:spPr>
      </p:pic>
    </p:spTree>
    <p:extLst>
      <p:ext uri="{BB962C8B-B14F-4D97-AF65-F5344CB8AC3E}">
        <p14:creationId xmlns:p14="http://schemas.microsoft.com/office/powerpoint/2010/main" val="107576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e-old-way-of-policy-training-isnt-working-anymore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" r="129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0" y="-442126"/>
            <a:ext cx="24377650" cy="14158126"/>
          </a:xfrm>
          <a:prstGeom prst="rect">
            <a:avLst/>
          </a:prstGeom>
          <a:solidFill>
            <a:srgbClr val="3E58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4794" y="3500846"/>
            <a:ext cx="21798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</a:rPr>
              <a:t> </a:t>
            </a:r>
            <a:r>
              <a:rPr lang="en-US" sz="11500" dirty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</a:rPr>
              <a:t>Civil Service Feedback Loop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="" xmlns:a16="http://schemas.microsoft.com/office/drawing/2014/main" id="{D215DC09-1AE6-9641-A735-82B763F420B5}"/>
              </a:ext>
            </a:extLst>
          </p:cNvPr>
          <p:cNvSpPr txBox="1"/>
          <p:nvPr/>
        </p:nvSpPr>
        <p:spPr>
          <a:xfrm>
            <a:off x="1552112" y="7549292"/>
            <a:ext cx="217987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Lato Thin" charset="0"/>
              <a:ea typeface="Lato Thin" charset="0"/>
              <a:cs typeface="Lato Thin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Lato Thin" charset="0"/>
              <a:ea typeface="Lato Thin" charset="0"/>
              <a:cs typeface="Lato Thin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</a:rPr>
              <a:t>If you’ve got a question or feedback, we’d like to hear from you. Please send us an email to: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proukrgov.ua@gmail.com</a:t>
            </a:r>
            <a:r>
              <a:rPr lang="en-US" sz="6000" dirty="0">
                <a:solidFill>
                  <a:schemeClr val="bg1"/>
                </a:solidFill>
                <a:latin typeface="Lato Thin" charset="0"/>
                <a:ea typeface="Lato Thin" charset="0"/>
                <a:cs typeface="Lato Thin" charset="0"/>
              </a:rPr>
              <a:t>  </a:t>
            </a:r>
          </a:p>
        </p:txBody>
      </p:sp>
      <p:pic>
        <p:nvPicPr>
          <p:cNvPr id="13" name="Picture 5" descr="D:\графика\KSE\logo K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5641" y="1050537"/>
            <a:ext cx="7744466" cy="2251823"/>
          </a:xfrm>
          <a:prstGeom prst="rect">
            <a:avLst/>
          </a:prstGeom>
          <a:noFill/>
        </p:spPr>
      </p:pic>
      <p:pic>
        <p:nvPicPr>
          <p:cNvPr id="14" name="Рисунок 10" descr="PGAU Logo 1_Alf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71" y="442124"/>
            <a:ext cx="4441362" cy="2860236"/>
          </a:xfrm>
          <a:prstGeom prst="rect">
            <a:avLst/>
          </a:prstGeom>
        </p:spPr>
      </p:pic>
      <p:pic>
        <p:nvPicPr>
          <p:cNvPr id="15" name="Рисунок 13" descr="Cabinet_of_Ukrain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0107" y="540816"/>
            <a:ext cx="4189929" cy="2761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31090" y="1050537"/>
            <a:ext cx="6147439" cy="1893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5073" y="5160643"/>
            <a:ext cx="230064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kern="0" spc="160" dirty="0">
                <a:solidFill>
                  <a:schemeClr val="bg1"/>
                </a:solidFill>
                <a:latin typeface="Lato Thin"/>
              </a:rPr>
              <a:t>THE FIRST STUDY OF CIVIL SERVICE CULTURE IN UKRAINE</a:t>
            </a:r>
          </a:p>
          <a:p>
            <a:pPr algn="ctr"/>
            <a:endParaRPr lang="en-US" kern="0" spc="160" dirty="0">
              <a:solidFill>
                <a:schemeClr val="bg1"/>
              </a:solidFill>
              <a:latin typeface="Lato Thin"/>
            </a:endParaRPr>
          </a:p>
          <a:p>
            <a:pPr algn="ctr"/>
            <a:r>
              <a:rPr lang="en-US" kern="0" spc="160" dirty="0">
                <a:solidFill>
                  <a:schemeClr val="bg1"/>
                </a:solidFill>
                <a:latin typeface="Lato Thin"/>
              </a:rPr>
              <a:t>IN COLLABORATION WITH </a:t>
            </a:r>
            <a:r>
              <a:rPr lang="en-US" sz="4400" b="1" kern="0" spc="160" dirty="0">
                <a:solidFill>
                  <a:schemeClr val="bg1"/>
                </a:solidFill>
                <a:latin typeface="Lato Thin"/>
              </a:rPr>
              <a:t>FRANCIS FUKUYAMA</a:t>
            </a:r>
            <a:r>
              <a:rPr lang="en-US" sz="4400" kern="0" spc="160" dirty="0">
                <a:solidFill>
                  <a:schemeClr val="bg1"/>
                </a:solidFill>
                <a:latin typeface="Lato Thin"/>
              </a:rPr>
              <a:t> </a:t>
            </a:r>
            <a:r>
              <a:rPr lang="en-US" kern="0" spc="160" dirty="0">
                <a:solidFill>
                  <a:schemeClr val="bg1"/>
                </a:solidFill>
                <a:latin typeface="Lato Thin"/>
              </a:rPr>
              <a:t>AND THE </a:t>
            </a:r>
            <a:r>
              <a:rPr lang="en-US" sz="4400" kern="0" spc="160" dirty="0">
                <a:solidFill>
                  <a:schemeClr val="bg1"/>
                </a:solidFill>
                <a:latin typeface="Lato Thin"/>
              </a:rPr>
              <a:t>GOVERNANCE PROJECT </a:t>
            </a:r>
            <a:endParaRPr lang="en-US" kern="0" spc="160" dirty="0">
              <a:solidFill>
                <a:schemeClr val="bg1"/>
              </a:solidFill>
              <a:latin typeface="Lato Thin"/>
            </a:endParaRPr>
          </a:p>
          <a:p>
            <a:pPr algn="ctr"/>
            <a:r>
              <a:rPr lang="en-US" kern="0" spc="160" dirty="0">
                <a:solidFill>
                  <a:schemeClr val="bg1"/>
                </a:solidFill>
                <a:latin typeface="Lato Thin"/>
              </a:rPr>
              <a:t>AT THE CENTER ON DEMOCRACY, DEVELOPMENT, AND THE RULE OF LAW,</a:t>
            </a:r>
          </a:p>
          <a:p>
            <a:pPr algn="ctr"/>
            <a:r>
              <a:rPr lang="en-US" kern="0" spc="160" dirty="0">
                <a:solidFill>
                  <a:schemeClr val="bg1"/>
                </a:solidFill>
                <a:latin typeface="Lato Thin"/>
              </a:rPr>
              <a:t>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513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tretta-mano_700x250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492" b="12612"/>
          <a:stretch>
            <a:fillRect/>
          </a:stretch>
        </p:blipFill>
        <p:spPr>
          <a:xfrm>
            <a:off x="0" y="0"/>
            <a:ext cx="24387175" cy="6871063"/>
          </a:xfrm>
        </p:spPr>
      </p:pic>
      <p:sp>
        <p:nvSpPr>
          <p:cNvPr id="8" name="Rectangle 7"/>
          <p:cNvSpPr/>
          <p:nvPr/>
        </p:nvSpPr>
        <p:spPr>
          <a:xfrm>
            <a:off x="4762" y="0"/>
            <a:ext cx="24377650" cy="6871063"/>
          </a:xfrm>
          <a:prstGeom prst="rect">
            <a:avLst/>
          </a:prstGeom>
          <a:solidFill>
            <a:srgbClr val="3E58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688" y="2063931"/>
            <a:ext cx="1272976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Lato"/>
              </a:rPr>
              <a:t>Who we are?</a:t>
            </a:r>
            <a:endParaRPr lang="en-US" sz="19900" dirty="0">
              <a:solidFill>
                <a:schemeClr val="bg1"/>
              </a:solidFill>
              <a:latin typeface="Lato"/>
              <a:ea typeface="Lato Thin" charset="0"/>
              <a:cs typeface="Lato Thi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13175" y="0"/>
            <a:ext cx="3937000" cy="13716002"/>
          </a:xfrm>
          <a:prstGeom prst="rect">
            <a:avLst/>
          </a:pr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798" y="8030240"/>
            <a:ext cx="1036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Professional Government Association of Ukraine</a:t>
            </a:r>
            <a:endParaRPr lang="uk-UA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149" y="10192942"/>
            <a:ext cx="1616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Francis Fukuyama and the Governance Project at CDDRL, Stanford University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Lato Thi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798" y="9148382"/>
            <a:ext cx="5376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Kyiv School of Economics</a:t>
            </a:r>
            <a:endParaRPr lang="uk-UA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143" y="11415583"/>
            <a:ext cx="1043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Secretariat of the Cabinet of Ministers of Ukraine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Lato Thin"/>
            </a:endParaRPr>
          </a:p>
        </p:txBody>
      </p:sp>
      <p:sp>
        <p:nvSpPr>
          <p:cNvPr id="20" name="Shape 2540"/>
          <p:cNvSpPr/>
          <p:nvPr/>
        </p:nvSpPr>
        <p:spPr>
          <a:xfrm>
            <a:off x="45954" y="9280769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Shape 2540"/>
          <p:cNvSpPr/>
          <p:nvPr/>
        </p:nvSpPr>
        <p:spPr>
          <a:xfrm>
            <a:off x="45954" y="8227806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2" name="Shape 2540"/>
          <p:cNvSpPr/>
          <p:nvPr/>
        </p:nvSpPr>
        <p:spPr>
          <a:xfrm>
            <a:off x="45954" y="10337831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3" name="Shape 2540"/>
          <p:cNvSpPr/>
          <p:nvPr/>
        </p:nvSpPr>
        <p:spPr>
          <a:xfrm>
            <a:off x="45954" y="11569625"/>
            <a:ext cx="534381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8" name="TextBox 17"/>
          <p:cNvSpPr txBox="1"/>
          <p:nvPr/>
        </p:nvSpPr>
        <p:spPr>
          <a:xfrm>
            <a:off x="606859" y="12505564"/>
            <a:ext cx="8592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</a:rPr>
              <a:t>Konrad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Adenauer Foundation in Ukraine</a:t>
            </a:r>
            <a:endParaRPr lang="uk-UA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Shape 2540"/>
          <p:cNvSpPr/>
          <p:nvPr/>
        </p:nvSpPr>
        <p:spPr>
          <a:xfrm>
            <a:off x="45954" y="12570537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93933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-1" y="0"/>
            <a:ext cx="5795887" cy="4917781"/>
          </a:xfrm>
          <a:prstGeom prst="rect">
            <a:avLst/>
          </a:prstGeom>
          <a:solidFill>
            <a:srgbClr val="4BC67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18187517" y="0"/>
            <a:ext cx="6199656" cy="4917781"/>
          </a:xfrm>
          <a:prstGeom prst="rect">
            <a:avLst/>
          </a:prstGeom>
          <a:solidFill>
            <a:srgbClr val="4BC67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5795886" y="0"/>
            <a:ext cx="12391634" cy="4917781"/>
          </a:xfrm>
          <a:prstGeom prst="rect">
            <a:avLst/>
          </a:prstGeom>
          <a:solidFill>
            <a:srgbClr val="4BC67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716" y="496389"/>
            <a:ext cx="2324168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ato"/>
              </a:rPr>
              <a:t>The Memorandum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Lato"/>
              </a:rPr>
              <a:t> on Partnership </a:t>
            </a:r>
            <a:r>
              <a:rPr lang="en-US" sz="9600" dirty="0">
                <a:solidFill>
                  <a:schemeClr val="bg1"/>
                </a:solidFill>
                <a:latin typeface="Lato"/>
                <a:ea typeface="Lato Thin" charset="0"/>
                <a:cs typeface="Lato Thin" charset="0"/>
              </a:rPr>
              <a:t>and Strategic Cooperation</a:t>
            </a:r>
          </a:p>
        </p:txBody>
      </p:sp>
      <p:pic>
        <p:nvPicPr>
          <p:cNvPr id="9" name="Рисунок 8" descr="memo.jpg"/>
          <p:cNvPicPr>
            <a:picLocks noChangeAspect="1"/>
          </p:cNvPicPr>
          <p:nvPr/>
        </p:nvPicPr>
        <p:blipFill>
          <a:blip r:embed="rId2"/>
          <a:srcRect b="2919"/>
          <a:stretch>
            <a:fillRect/>
          </a:stretch>
        </p:blipFill>
        <p:spPr>
          <a:xfrm>
            <a:off x="5231110" y="4917781"/>
            <a:ext cx="13636750" cy="8798219"/>
          </a:xfrm>
          <a:prstGeom prst="rect">
            <a:avLst/>
          </a:prstGeom>
        </p:spPr>
      </p:pic>
      <p:pic>
        <p:nvPicPr>
          <p:cNvPr id="10" name="Picture 5" descr="D:\графика\KSE\logo K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67860" y="6418385"/>
            <a:ext cx="5439578" cy="2179662"/>
          </a:xfrm>
          <a:prstGeom prst="rect">
            <a:avLst/>
          </a:prstGeom>
          <a:noFill/>
        </p:spPr>
      </p:pic>
      <p:pic>
        <p:nvPicPr>
          <p:cNvPr id="11" name="Рисунок 10" descr="PGAU Logo 1_Alf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6" y="5847894"/>
            <a:ext cx="4270425" cy="2750153"/>
          </a:xfrm>
          <a:prstGeom prst="rect">
            <a:avLst/>
          </a:prstGeom>
        </p:spPr>
      </p:pic>
      <p:pic>
        <p:nvPicPr>
          <p:cNvPr id="14" name="Рисунок 13" descr="Cabinet_of_Ukra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0067" y="9916870"/>
            <a:ext cx="4532333" cy="29872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69048" y="3610373"/>
            <a:ext cx="7153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Signed on April 23</a:t>
            </a:r>
            <a:r>
              <a:rPr lang="en-US" sz="4800" b="1" baseline="30000" dirty="0">
                <a:solidFill>
                  <a:schemeClr val="bg2"/>
                </a:solidFill>
              </a:rPr>
              <a:t>rd</a:t>
            </a:r>
            <a:r>
              <a:rPr lang="en-US" sz="4800" b="1" dirty="0">
                <a:solidFill>
                  <a:schemeClr val="bg2"/>
                </a:solidFill>
              </a:rPr>
              <a:t>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8670" y="10056398"/>
            <a:ext cx="5309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0" spc="160" dirty="0">
                <a:solidFill>
                  <a:srgbClr val="3E5870"/>
                </a:solidFill>
                <a:latin typeface="Lato Thin"/>
              </a:rPr>
              <a:t>Francis Fukuyama</a:t>
            </a:r>
            <a:r>
              <a:rPr lang="en-US" kern="0" spc="160" dirty="0">
                <a:solidFill>
                  <a:srgbClr val="3E5870"/>
                </a:solidFill>
                <a:latin typeface="Lato Thin"/>
              </a:rPr>
              <a:t> </a:t>
            </a:r>
          </a:p>
          <a:p>
            <a:pPr algn="ctr"/>
            <a:r>
              <a:rPr lang="en-US" kern="0" spc="160" dirty="0">
                <a:solidFill>
                  <a:srgbClr val="3E5870"/>
                </a:solidFill>
                <a:latin typeface="Lato Thin"/>
              </a:rPr>
              <a:t>and the Governance Project </a:t>
            </a:r>
          </a:p>
          <a:p>
            <a:pPr algn="ctr"/>
            <a:r>
              <a:rPr lang="en-US" kern="0" spc="160" dirty="0">
                <a:solidFill>
                  <a:srgbClr val="3E5870"/>
                </a:solidFill>
                <a:latin typeface="Lato Thin"/>
              </a:rPr>
              <a:t>at CDDRL,</a:t>
            </a:r>
          </a:p>
          <a:p>
            <a:pPr algn="ctr"/>
            <a:r>
              <a:rPr lang="en-US" kern="0" spc="160" dirty="0">
                <a:solidFill>
                  <a:srgbClr val="3E5870"/>
                </a:solidFill>
                <a:latin typeface="Lato Thin"/>
              </a:rPr>
              <a:t> Stanford University</a:t>
            </a:r>
          </a:p>
          <a:p>
            <a:endParaRPr lang="en-US" dirty="0">
              <a:solidFill>
                <a:srgbClr val="3E5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/>
        </p:nvSpPr>
        <p:spPr>
          <a:xfrm>
            <a:off x="0" y="4331257"/>
            <a:ext cx="7562483" cy="4979343"/>
          </a:xfrm>
          <a:prstGeom prst="rect">
            <a:avLst/>
          </a:prstGeom>
          <a:solidFill>
            <a:srgbClr val="4BC67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520" r="12597"/>
          <a:stretch>
            <a:fillRect/>
          </a:stretch>
        </p:blipFill>
        <p:spPr bwMode="auto">
          <a:xfrm>
            <a:off x="7562483" y="0"/>
            <a:ext cx="17026308" cy="1371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8408" y="731520"/>
            <a:ext cx="51064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schemeClr val="tx2">
                    <a:lumMod val="50000"/>
                  </a:schemeClr>
                </a:solidFill>
              </a:rPr>
              <a:t>Why?</a:t>
            </a:r>
            <a:endParaRPr lang="en-US" sz="16600" dirty="0">
              <a:solidFill>
                <a:schemeClr val="tx2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4933" y="12618720"/>
            <a:ext cx="2939330" cy="67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7320" y="5666767"/>
            <a:ext cx="7246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“Culture eats strategy for breakfast.”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7303" y="7236427"/>
            <a:ext cx="389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Peter </a:t>
            </a:r>
            <a:r>
              <a:rPr lang="en-US" sz="4800" dirty="0" err="1">
                <a:solidFill>
                  <a:schemeClr val="tx2"/>
                </a:solidFill>
              </a:rPr>
              <a:t>Drucker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1632476" y="8712910"/>
            <a:ext cx="3613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give an opportunity to the high-ranking government officials and civil servants </a:t>
            </a:r>
          </a:p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hear one another.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57792" y="8712910"/>
            <a:ext cx="3752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clear the confusion around the procedures of selection, promotion, and professional development of civil servants.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83108" y="8712910"/>
            <a:ext cx="3613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 better understand civil service culture, locate the weaknesses and develop algorithms for their elimination.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3688" y="846869"/>
            <a:ext cx="88453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tx2">
                    <a:lumMod val="50000"/>
                  </a:schemeClr>
                </a:solidFill>
              </a:rPr>
              <a:t>What for?</a:t>
            </a:r>
            <a:endParaRPr lang="en-US" sz="16600" dirty="0">
              <a:solidFill>
                <a:schemeClr val="tx2">
                  <a:lumMod val="5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908424" y="8712910"/>
            <a:ext cx="3613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discover </a:t>
            </a:r>
          </a:p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successful practices and extend them </a:t>
            </a:r>
          </a:p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the whole system.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333740" y="8712910"/>
            <a:ext cx="36138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monitor the progress of public administration reform in Ukraine.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Lato Thin"/>
            </a:endParaRPr>
          </a:p>
        </p:txBody>
      </p:sp>
      <p:pic>
        <p:nvPicPr>
          <p:cNvPr id="36" name="Рисунок 35" descr="speaker-nerd-corporate-geek-hipster_1134-1316.jpg"/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15110" r="15110"/>
          <a:stretch>
            <a:fillRect/>
          </a:stretch>
        </p:blipFill>
        <p:spPr>
          <a:xfrm>
            <a:off x="1520825" y="4162425"/>
            <a:ext cx="3884613" cy="3930650"/>
          </a:xfrm>
        </p:spPr>
      </p:pic>
      <p:pic>
        <p:nvPicPr>
          <p:cNvPr id="39" name="Рисунок 38" descr="concept-of-solution-and-domino-effect-slightly-de-focused-and-close-up-shot-selective-focus_1418-52.jpg"/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 l="16720" r="16720"/>
          <a:stretch>
            <a:fillRect/>
          </a:stretch>
        </p:blipFill>
        <p:spPr>
          <a:xfrm>
            <a:off x="10331450" y="4162425"/>
            <a:ext cx="3927475" cy="3930650"/>
          </a:xfrm>
        </p:spPr>
      </p:pic>
      <p:pic>
        <p:nvPicPr>
          <p:cNvPr id="38" name="Рисунок 37" descr="abstract-app-social-web-service-object_1418-520.jpg"/>
          <p:cNvPicPr>
            <a:picLocks noGrp="1" noChangeAspect="1"/>
          </p:cNvPicPr>
          <p:nvPr>
            <p:ph type="pic" sz="quarter" idx="30"/>
          </p:nvPr>
        </p:nvPicPr>
        <p:blipFill>
          <a:blip r:embed="rId4"/>
          <a:srcRect l="16842" r="16842"/>
          <a:stretch>
            <a:fillRect/>
          </a:stretch>
        </p:blipFill>
        <p:spPr>
          <a:xfrm>
            <a:off x="14736763" y="4162425"/>
            <a:ext cx="3889375" cy="3906838"/>
          </a:xfrm>
        </p:spPr>
      </p:pic>
      <p:pic>
        <p:nvPicPr>
          <p:cNvPr id="41" name="Рисунок 40" descr="hand-with-pen-over-blank-check-boxes-in-application-form_1232-1700.jpg"/>
          <p:cNvPicPr>
            <a:picLocks noGrp="1" noChangeAspect="1"/>
          </p:cNvPicPr>
          <p:nvPr>
            <p:ph type="pic" sz="quarter" idx="31"/>
          </p:nvPr>
        </p:nvPicPr>
        <p:blipFill>
          <a:blip r:embed="rId5"/>
          <a:srcRect l="17083" r="17083"/>
          <a:stretch>
            <a:fillRect/>
          </a:stretch>
        </p:blipFill>
        <p:spPr>
          <a:xfrm>
            <a:off x="19145250" y="4162425"/>
            <a:ext cx="3884613" cy="3930650"/>
          </a:xfrm>
        </p:spPr>
      </p:pic>
      <p:pic>
        <p:nvPicPr>
          <p:cNvPr id="40" name="Рисунок 39" descr="business-coworkers-discussing-new-ideas-and-brainstorming-on-laptop-sitting-on-staircase-office_1150-3035.jpg"/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17083" r="17083"/>
          <a:stretch>
            <a:fillRect/>
          </a:stretch>
        </p:blipFill>
        <p:spPr>
          <a:xfrm>
            <a:off x="5924550" y="4162425"/>
            <a:ext cx="3884613" cy="3930650"/>
          </a:xfrm>
        </p:spPr>
      </p:pic>
      <p:sp>
        <p:nvSpPr>
          <p:cNvPr id="32" name="Rectangle 31"/>
          <p:cNvSpPr/>
          <p:nvPr/>
        </p:nvSpPr>
        <p:spPr>
          <a:xfrm>
            <a:off x="5924550" y="4162425"/>
            <a:ext cx="3886200" cy="3904487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143332" y="4162425"/>
            <a:ext cx="3886200" cy="3904487"/>
          </a:xfrm>
          <a:prstGeom prst="rect">
            <a:avLst/>
          </a:prstGeom>
          <a:solidFill>
            <a:schemeClr val="accent5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8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rop-people-using-devices-at-office-desk_23-2147787554.jpg"/>
          <p:cNvPicPr>
            <a:picLocks noGrp="1" noChangeAspect="1"/>
          </p:cNvPicPr>
          <p:nvPr>
            <p:ph type="pic" sz="quarter" idx="38"/>
          </p:nvPr>
        </p:nvPicPr>
        <p:blipFill>
          <a:blip r:embed="rId2"/>
          <a:srcRect l="10241" r="10241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8129102" y="6896100"/>
            <a:ext cx="8129016" cy="6821424"/>
          </a:xfrm>
          <a:prstGeom prst="rect">
            <a:avLst/>
          </a:prstGeom>
          <a:solidFill>
            <a:srgbClr val="4BC67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pic>
        <p:nvPicPr>
          <p:cNvPr id="14" name="Рисунок 13" descr="policy-issuance.jpg"/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 l="10881" r="10881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8854865" y="2460082"/>
            <a:ext cx="6677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Confidential, in-depth interviews and online surveys of civil servants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465" y="8830491"/>
            <a:ext cx="66774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Qualitative assessment of the progress in public administration reform in Ukraine</a:t>
            </a:r>
            <a:endParaRPr lang="uk-UA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80748" y="6896100"/>
            <a:ext cx="66774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We are driven by the principles of integrity, sound research, and institutional independence. </a:t>
            </a:r>
          </a:p>
          <a:p>
            <a:pPr algn="ctr"/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In our work we incorporate deep understanding of the local context with the international expertise to deliver impact.  </a:t>
            </a:r>
            <a:endParaRPr lang="uk-UA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 descr="web_contractsanddeals_shutterstock_209058313.jpg"/>
          <p:cNvPicPr>
            <a:picLocks noGrp="1" noChangeAspect="1"/>
          </p:cNvPicPr>
          <p:nvPr>
            <p:ph type="pic" sz="quarter" idx="37"/>
          </p:nvPr>
        </p:nvPicPr>
        <p:blipFill>
          <a:blip r:embed="rId4"/>
          <a:srcRect l="13363" r="13363"/>
          <a:stretch>
            <a:fillRect/>
          </a:stretch>
        </p:blipFill>
        <p:spPr/>
      </p:pic>
      <p:sp>
        <p:nvSpPr>
          <p:cNvPr id="9" name="Прямоугольник 8"/>
          <p:cNvSpPr/>
          <p:nvPr/>
        </p:nvSpPr>
        <p:spPr>
          <a:xfrm>
            <a:off x="8474571" y="8241141"/>
            <a:ext cx="7535587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Lato"/>
              </a:rPr>
              <a:t>How did We </a:t>
            </a:r>
          </a:p>
          <a:p>
            <a:pPr algn="ctr"/>
            <a:r>
              <a:rPr lang="en-US" sz="8800" dirty="0">
                <a:solidFill>
                  <a:schemeClr val="tx2">
                    <a:lumMod val="50000"/>
                  </a:schemeClr>
                </a:solidFill>
                <a:latin typeface="Lato"/>
              </a:rPr>
              <a:t>Accomplish It?</a:t>
            </a:r>
            <a:endParaRPr lang="uk-UA" sz="8800" dirty="0">
              <a:solidFill>
                <a:schemeClr val="tx2">
                  <a:lumMod val="50000"/>
                </a:schemeClr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4718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2591"/>
          <p:cNvSpPr>
            <a:spLocks noChangeAspect="1"/>
          </p:cNvSpPr>
          <p:nvPr/>
        </p:nvSpPr>
        <p:spPr>
          <a:xfrm>
            <a:off x="2114639" y="2884778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3687" y="740212"/>
            <a:ext cx="6918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tx2"/>
                </a:solidFill>
              </a:rPr>
              <a:t>Methodology</a:t>
            </a:r>
            <a:endParaRPr lang="en-US" sz="96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8" name="Shape 2591"/>
          <p:cNvSpPr>
            <a:spLocks noChangeAspect="1"/>
          </p:cNvSpPr>
          <p:nvPr/>
        </p:nvSpPr>
        <p:spPr>
          <a:xfrm>
            <a:off x="2114639" y="10071273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19" name="Shape 2591"/>
          <p:cNvSpPr>
            <a:spLocks noChangeAspect="1"/>
          </p:cNvSpPr>
          <p:nvPr/>
        </p:nvSpPr>
        <p:spPr>
          <a:xfrm>
            <a:off x="2114639" y="6464808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74E147C5-2547-EB46-8628-D4A5CD291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193371"/>
              </p:ext>
            </p:extLst>
          </p:nvPr>
        </p:nvGraphicFramePr>
        <p:xfrm>
          <a:off x="3240157" y="2513901"/>
          <a:ext cx="19440939" cy="9572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133">
                  <a:extLst>
                    <a:ext uri="{9D8B030D-6E8A-4147-A177-3AD203B41FA5}">
                      <a16:colId xmlns="" xmlns:a16="http://schemas.microsoft.com/office/drawing/2014/main" val="2200765551"/>
                    </a:ext>
                  </a:extLst>
                </a:gridCol>
                <a:gridCol w="2295622">
                  <a:extLst>
                    <a:ext uri="{9D8B030D-6E8A-4147-A177-3AD203B41FA5}">
                      <a16:colId xmlns="" xmlns:a16="http://schemas.microsoft.com/office/drawing/2014/main" val="3947380670"/>
                    </a:ext>
                  </a:extLst>
                </a:gridCol>
                <a:gridCol w="2226365">
                  <a:extLst>
                    <a:ext uri="{9D8B030D-6E8A-4147-A177-3AD203B41FA5}">
                      <a16:colId xmlns="" xmlns:a16="http://schemas.microsoft.com/office/drawing/2014/main" val="3334983355"/>
                    </a:ext>
                  </a:extLst>
                </a:gridCol>
                <a:gridCol w="2714575">
                  <a:extLst>
                    <a:ext uri="{9D8B030D-6E8A-4147-A177-3AD203B41FA5}">
                      <a16:colId xmlns="" xmlns:a16="http://schemas.microsoft.com/office/drawing/2014/main" val="2644161848"/>
                    </a:ext>
                  </a:extLst>
                </a:gridCol>
                <a:gridCol w="2544418">
                  <a:extLst>
                    <a:ext uri="{9D8B030D-6E8A-4147-A177-3AD203B41FA5}">
                      <a16:colId xmlns="" xmlns:a16="http://schemas.microsoft.com/office/drawing/2014/main" val="1764761729"/>
                    </a:ext>
                  </a:extLst>
                </a:gridCol>
                <a:gridCol w="1967947">
                  <a:extLst>
                    <a:ext uri="{9D8B030D-6E8A-4147-A177-3AD203B41FA5}">
                      <a16:colId xmlns="" xmlns:a16="http://schemas.microsoft.com/office/drawing/2014/main" val="3781478863"/>
                    </a:ext>
                  </a:extLst>
                </a:gridCol>
                <a:gridCol w="1967948">
                  <a:extLst>
                    <a:ext uri="{9D8B030D-6E8A-4147-A177-3AD203B41FA5}">
                      <a16:colId xmlns="" xmlns:a16="http://schemas.microsoft.com/office/drawing/2014/main" val="437971878"/>
                    </a:ext>
                  </a:extLst>
                </a:gridCol>
                <a:gridCol w="2623931">
                  <a:extLst>
                    <a:ext uri="{9D8B030D-6E8A-4147-A177-3AD203B41FA5}">
                      <a16:colId xmlns="" xmlns:a16="http://schemas.microsoft.com/office/drawing/2014/main" val="2146838058"/>
                    </a:ext>
                  </a:extLst>
                </a:gridCol>
              </a:tblGrid>
              <a:tr h="2393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Teams’ areas of responsibility / activities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Inductive</a:t>
                      </a:r>
                      <a:br>
                        <a:rPr lang="fr-FR" sz="3600" dirty="0">
                          <a:effectLst/>
                        </a:rPr>
                      </a:br>
                      <a:r>
                        <a:rPr lang="fr-FR" sz="3600" dirty="0">
                          <a:effectLst/>
                        </a:rPr>
                        <a:t>qualitative</a:t>
                      </a:r>
                      <a:br>
                        <a:rPr lang="fr-FR" sz="3600" dirty="0">
                          <a:effectLst/>
                        </a:rPr>
                      </a:br>
                      <a:r>
                        <a:rPr lang="fr-FR" sz="3600" dirty="0" err="1">
                          <a:effectLst/>
                        </a:rPr>
                        <a:t>fieldwork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 err="1">
                          <a:effectLst/>
                        </a:rPr>
                        <a:t>Deductive</a:t>
                      </a:r>
                      <a:r>
                        <a:rPr lang="fr-FR" sz="3600" dirty="0">
                          <a:effectLst/>
                        </a:rPr>
                        <a:t> quantitative </a:t>
                      </a:r>
                      <a:r>
                        <a:rPr lang="fr-FR" sz="3600" dirty="0" err="1">
                          <a:effectLst/>
                        </a:rPr>
                        <a:t>fieldwork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 err="1">
                          <a:effectLst/>
                        </a:rPr>
                        <a:t>Deductive</a:t>
                      </a:r>
                      <a:r>
                        <a:rPr lang="fr-FR" sz="3600" dirty="0">
                          <a:effectLst/>
                        </a:rPr>
                        <a:t> qualitative </a:t>
                      </a:r>
                      <a:r>
                        <a:rPr lang="fr-FR" sz="3600" dirty="0" err="1">
                          <a:effectLst/>
                        </a:rPr>
                        <a:t>fieldwork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 err="1">
                          <a:effectLst/>
                        </a:rPr>
                        <a:t>Academic</a:t>
                      </a:r>
                      <a:r>
                        <a:rPr lang="fr-FR" sz="3600" dirty="0">
                          <a:effectLst/>
                        </a:rPr>
                        <a:t/>
                      </a:r>
                      <a:br>
                        <a:rPr lang="fr-FR" sz="3600" dirty="0">
                          <a:effectLst/>
                        </a:rPr>
                      </a:br>
                      <a:r>
                        <a:rPr lang="fr-FR" sz="3600" dirty="0" err="1">
                          <a:effectLst/>
                        </a:rPr>
                        <a:t>research</a:t>
                      </a:r>
                      <a:r>
                        <a:rPr lang="fr-FR" sz="3600" dirty="0">
                          <a:effectLst/>
                        </a:rPr>
                        <a:t/>
                      </a:r>
                      <a:br>
                        <a:rPr lang="fr-FR" sz="3600" dirty="0">
                          <a:effectLst/>
                        </a:rPr>
                      </a:br>
                      <a:r>
                        <a:rPr lang="fr-FR" sz="3600" dirty="0" err="1">
                          <a:effectLst/>
                        </a:rPr>
                        <a:t>analysis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 err="1">
                          <a:effectLst/>
                        </a:rPr>
                        <a:t>Consultancy</a:t>
                      </a:r>
                      <a:r>
                        <a:rPr lang="fr-FR" sz="3600" dirty="0">
                          <a:effectLst/>
                        </a:rPr>
                        <a:t> </a:t>
                      </a:r>
                      <a:r>
                        <a:rPr lang="fr-FR" sz="3600" dirty="0" err="1">
                          <a:effectLst/>
                        </a:rPr>
                        <a:t>research</a:t>
                      </a:r>
                      <a:r>
                        <a:rPr lang="fr-FR" sz="3600" dirty="0">
                          <a:effectLst/>
                        </a:rPr>
                        <a:t> </a:t>
                      </a:r>
                      <a:r>
                        <a:rPr lang="fr-FR" sz="3600" dirty="0" err="1">
                          <a:effectLst/>
                        </a:rPr>
                        <a:t>analysis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0507710"/>
                  </a:ext>
                </a:extLst>
              </a:tr>
              <a:tr h="4187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PGA team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Exploratory</a:t>
                      </a:r>
                      <a:b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in-depth interviews (open-ended questions)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Exploratory online survey (open-ended questions)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Online survey extra modules (closed questions)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chemeClr val="tx2"/>
                          </a:solidFill>
                          <a:effectLst/>
                        </a:rPr>
                        <a:t>Focus-group discussions to interpret survey</a:t>
                      </a:r>
                      <a:r>
                        <a:rPr lang="en-GB" sz="3200" b="1" baseline="0" dirty="0">
                          <a:solidFill>
                            <a:schemeClr val="tx2"/>
                          </a:solidFill>
                          <a:effectLst/>
                        </a:rPr>
                        <a:t> findings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Joint academic paper (survey-based)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2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32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Separate</a:t>
                      </a: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academic</a:t>
                      </a: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papers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2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32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Policy </a:t>
                      </a: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papers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9531340"/>
                  </a:ext>
                </a:extLst>
              </a:tr>
              <a:tr h="2991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</a:rPr>
                        <a:t>CDDRL team</a:t>
                      </a:r>
                      <a:endParaRPr lang="fr-FR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Online survey - main modules</a:t>
                      </a:r>
                      <a:b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3200" b="1" dirty="0">
                          <a:solidFill>
                            <a:schemeClr val="tx2"/>
                          </a:solidFill>
                          <a:effectLst/>
                        </a:rPr>
                        <a:t>(closed questions)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Separate</a:t>
                      </a: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academic</a:t>
                      </a: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chemeClr val="tx2"/>
                          </a:solidFill>
                          <a:effectLst/>
                        </a:rPr>
                        <a:t>papers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r-FR" sz="3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713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40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3693704" y="7539180"/>
            <a:ext cx="18294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Confidential online survey of ministry-level civil servants and comparative analysis of Ukraine’s bureaucracy with the ones of Brazil, China, India, and </a:t>
            </a:r>
            <a:r>
              <a:rPr lang="en-GB" sz="4800" dirty="0">
                <a:solidFill>
                  <a:schemeClr val="accent6"/>
                </a:solidFill>
              </a:rPr>
              <a:t>the U.S. </a:t>
            </a:r>
            <a:r>
              <a:rPr lang="en-US" sz="4800" dirty="0">
                <a:solidFill>
                  <a:schemeClr val="accent6"/>
                </a:solidFill>
              </a:rPr>
              <a:t>– in cooperation with the Governance Project at CDDRL.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93704" y="2348369"/>
            <a:ext cx="954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Research hypotheses </a:t>
            </a:r>
            <a:r>
              <a:rPr lang="en-US" sz="4800" dirty="0" smtClean="0">
                <a:solidFill>
                  <a:schemeClr val="accent6"/>
                </a:solidFill>
              </a:rPr>
              <a:t>formation</a:t>
            </a: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79" name="Shape 2591"/>
          <p:cNvSpPr>
            <a:spLocks noChangeAspect="1"/>
          </p:cNvSpPr>
          <p:nvPr/>
        </p:nvSpPr>
        <p:spPr>
          <a:xfrm>
            <a:off x="2412813" y="2513901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3687" y="740212"/>
            <a:ext cx="6918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tx2"/>
                </a:solidFill>
              </a:rPr>
              <a:t>Methodology</a:t>
            </a:r>
            <a:endParaRPr lang="en-US" sz="96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7" name="Rectangle 37"/>
          <p:cNvSpPr/>
          <p:nvPr/>
        </p:nvSpPr>
        <p:spPr>
          <a:xfrm>
            <a:off x="1912795" y="2127737"/>
            <a:ext cx="20104281" cy="9900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8" name="Shape 2540"/>
          <p:cNvSpPr/>
          <p:nvPr/>
        </p:nvSpPr>
        <p:spPr>
          <a:xfrm>
            <a:off x="3722457" y="3722660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0" name="TextBox 29"/>
          <p:cNvSpPr txBox="1"/>
          <p:nvPr/>
        </p:nvSpPr>
        <p:spPr>
          <a:xfrm>
            <a:off x="4106520" y="3523881"/>
            <a:ext cx="834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Exploratory in-depth interviews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4874" y="4118437"/>
            <a:ext cx="173263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GB" sz="4400" b="1" dirty="0">
                <a:solidFill>
                  <a:schemeClr val="accent6"/>
                </a:solidFill>
              </a:rPr>
              <a:t>21</a:t>
            </a:r>
            <a:r>
              <a:rPr lang="ru-RU" dirty="0"/>
              <a:t> </a:t>
            </a:r>
            <a:r>
              <a:rPr lang="en-US" dirty="0">
                <a:solidFill>
                  <a:schemeClr val="tx2"/>
                </a:solidFill>
              </a:rPr>
              <a:t>insiders</a:t>
            </a:r>
            <a:r>
              <a:rPr lang="en-GB" dirty="0">
                <a:solidFill>
                  <a:schemeClr val="tx2"/>
                </a:solidFill>
              </a:rPr>
              <a:t>                </a:t>
            </a:r>
            <a:r>
              <a:rPr lang="ru-RU" sz="4400" b="1" dirty="0">
                <a:solidFill>
                  <a:schemeClr val="accent6"/>
                </a:solidFill>
              </a:rPr>
              <a:t>4</a:t>
            </a:r>
            <a:r>
              <a:rPr lang="en-US" sz="4400" b="1" dirty="0">
                <a:solidFill>
                  <a:schemeClr val="accent6"/>
                </a:solidFill>
              </a:rPr>
              <a:t> target groups</a:t>
            </a:r>
            <a:r>
              <a:rPr lang="ru-RU" sz="4400" b="1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of public officials</a:t>
            </a:r>
            <a:endParaRPr lang="ru-RU" dirty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endParaRPr lang="ru-RU" dirty="0"/>
          </a:p>
        </p:txBody>
      </p:sp>
      <p:sp>
        <p:nvSpPr>
          <p:cNvPr id="32" name="Shape 2540"/>
          <p:cNvSpPr/>
          <p:nvPr/>
        </p:nvSpPr>
        <p:spPr>
          <a:xfrm>
            <a:off x="3704873" y="5394510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4" name="TextBox 33"/>
          <p:cNvSpPr txBox="1"/>
          <p:nvPr/>
        </p:nvSpPr>
        <p:spPr>
          <a:xfrm>
            <a:off x="4026145" y="5379721"/>
            <a:ext cx="181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Confidential, open-ended online survey to discover the cultural barriers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4871" y="5948354"/>
            <a:ext cx="185151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GB" sz="4400" b="1" dirty="0">
                <a:solidFill>
                  <a:schemeClr val="accent6"/>
                </a:solidFill>
              </a:rPr>
              <a:t>64</a:t>
            </a:r>
            <a:r>
              <a:rPr lang="ru-RU" sz="4400" b="1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new civil servants from 10 ministries under reform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2457" y="10931639"/>
            <a:ext cx="18294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Focus group discussions (up to 3 discussions </a:t>
            </a:r>
            <a:r>
              <a:rPr lang="en-US" sz="4800" dirty="0" smtClean="0">
                <a:solidFill>
                  <a:schemeClr val="accent6"/>
                </a:solidFill>
              </a:rPr>
              <a:t>expected by April 2019)</a:t>
            </a:r>
            <a:endParaRPr lang="uk-UA" sz="4800" dirty="0">
              <a:solidFill>
                <a:schemeClr val="accent6"/>
              </a:solidFill>
            </a:endParaRPr>
          </a:p>
        </p:txBody>
      </p:sp>
      <p:sp>
        <p:nvSpPr>
          <p:cNvPr id="18" name="Shape 2591"/>
          <p:cNvSpPr>
            <a:spLocks noChangeAspect="1"/>
          </p:cNvSpPr>
          <p:nvPr/>
        </p:nvSpPr>
        <p:spPr>
          <a:xfrm>
            <a:off x="2381149" y="10976252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19" name="Shape 2591"/>
          <p:cNvSpPr>
            <a:spLocks noChangeAspect="1"/>
          </p:cNvSpPr>
          <p:nvPr/>
        </p:nvSpPr>
        <p:spPr>
          <a:xfrm>
            <a:off x="2412813" y="7906958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3460827" y="8254939"/>
            <a:ext cx="1829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17 respondents entered public service (political office/RST) after Euromaidan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93704" y="2348369"/>
            <a:ext cx="1597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21 current and former public officials were interviewed:</a:t>
            </a: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79" name="Shape 2591"/>
          <p:cNvSpPr>
            <a:spLocks noChangeAspect="1"/>
          </p:cNvSpPr>
          <p:nvPr/>
        </p:nvSpPr>
        <p:spPr>
          <a:xfrm>
            <a:off x="2412813" y="2513901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3687" y="740212"/>
            <a:ext cx="20358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tx2"/>
                </a:solidFill>
              </a:rPr>
              <a:t>Exploratory interviews – research design</a:t>
            </a:r>
            <a:endParaRPr lang="en-US" sz="9600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7" name="Rectangle 37"/>
          <p:cNvSpPr/>
          <p:nvPr/>
        </p:nvSpPr>
        <p:spPr>
          <a:xfrm>
            <a:off x="1912795" y="2127737"/>
            <a:ext cx="20104281" cy="9900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8" name="Shape 2540"/>
          <p:cNvSpPr/>
          <p:nvPr/>
        </p:nvSpPr>
        <p:spPr>
          <a:xfrm>
            <a:off x="3693704" y="3771744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0" name="TextBox 29"/>
          <p:cNvSpPr txBox="1"/>
          <p:nvPr/>
        </p:nvSpPr>
        <p:spPr>
          <a:xfrm>
            <a:off x="4106519" y="3684185"/>
            <a:ext cx="1597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10 current civil servants, including 4  experts and director generals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Shape 2540"/>
          <p:cNvSpPr/>
          <p:nvPr/>
        </p:nvSpPr>
        <p:spPr>
          <a:xfrm>
            <a:off x="3727968" y="4746168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4" name="TextBox 33"/>
          <p:cNvSpPr txBox="1"/>
          <p:nvPr/>
        </p:nvSpPr>
        <p:spPr>
          <a:xfrm>
            <a:off x="4106517" y="4653681"/>
            <a:ext cx="181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3 former civil servants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0826" y="10814939"/>
            <a:ext cx="1829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10 women, 11 men</a:t>
            </a:r>
            <a:endParaRPr lang="uk-UA" sz="4000" dirty="0">
              <a:solidFill>
                <a:schemeClr val="accent6"/>
              </a:solidFill>
            </a:endParaRPr>
          </a:p>
        </p:txBody>
      </p:sp>
      <p:sp>
        <p:nvSpPr>
          <p:cNvPr id="18" name="Shape 2591"/>
          <p:cNvSpPr>
            <a:spLocks noChangeAspect="1"/>
          </p:cNvSpPr>
          <p:nvPr/>
        </p:nvSpPr>
        <p:spPr>
          <a:xfrm>
            <a:off x="2412813" y="10775690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19" name="Shape 2591"/>
          <p:cNvSpPr>
            <a:spLocks noChangeAspect="1"/>
          </p:cNvSpPr>
          <p:nvPr/>
        </p:nvSpPr>
        <p:spPr>
          <a:xfrm>
            <a:off x="2412813" y="8274736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519" y="5452418"/>
            <a:ext cx="181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 current politically exposed person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519" y="6409253"/>
            <a:ext cx="181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4 former politically exposed persons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6519" y="7286263"/>
            <a:ext cx="181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3 employees of the Reform Support Teams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Shape 2540"/>
          <p:cNvSpPr/>
          <p:nvPr/>
        </p:nvSpPr>
        <p:spPr>
          <a:xfrm>
            <a:off x="3693704" y="6409253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5" name="Shape 2540"/>
          <p:cNvSpPr/>
          <p:nvPr/>
        </p:nvSpPr>
        <p:spPr>
          <a:xfrm>
            <a:off x="3722457" y="7286263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6" name="Shape 2540"/>
          <p:cNvSpPr/>
          <p:nvPr/>
        </p:nvSpPr>
        <p:spPr>
          <a:xfrm>
            <a:off x="3727968" y="5544905"/>
            <a:ext cx="553844" cy="553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2" name="TextBox 67">
            <a:extLst>
              <a:ext uri="{FF2B5EF4-FFF2-40B4-BE49-F238E27FC236}">
                <a16:creationId xmlns="" xmlns:a16="http://schemas.microsoft.com/office/drawing/2014/main" id="{2AA9FD14-3C77-F646-878C-BCF46637D954}"/>
              </a:ext>
            </a:extLst>
          </p:cNvPr>
          <p:cNvSpPr txBox="1"/>
          <p:nvPr/>
        </p:nvSpPr>
        <p:spPr>
          <a:xfrm>
            <a:off x="3460826" y="9174165"/>
            <a:ext cx="18294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</a:rPr>
              <a:t>8 respondents represent central government bodies without directorates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13 respondents represent central government bodies with directorates</a:t>
            </a:r>
          </a:p>
        </p:txBody>
      </p:sp>
      <p:sp>
        <p:nvSpPr>
          <p:cNvPr id="31" name="Shape 2591">
            <a:extLst>
              <a:ext uri="{FF2B5EF4-FFF2-40B4-BE49-F238E27FC236}">
                <a16:creationId xmlns="" xmlns:a16="http://schemas.microsoft.com/office/drawing/2014/main" id="{ED27A891-405C-D543-9910-15D5BBA82E98}"/>
              </a:ext>
            </a:extLst>
          </p:cNvPr>
          <p:cNvSpPr>
            <a:spLocks noChangeAspect="1"/>
          </p:cNvSpPr>
          <p:nvPr/>
        </p:nvSpPr>
        <p:spPr>
          <a:xfrm>
            <a:off x="2412813" y="9561834"/>
            <a:ext cx="786384" cy="748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80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ss Green Light - Rocketo Graphics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4BC676"/>
      </a:accent1>
      <a:accent2>
        <a:srgbClr val="43C072"/>
      </a:accent2>
      <a:accent3>
        <a:srgbClr val="40B884"/>
      </a:accent3>
      <a:accent4>
        <a:srgbClr val="3CAE8C"/>
      </a:accent4>
      <a:accent5>
        <a:srgbClr val="379987"/>
      </a:accent5>
      <a:accent6>
        <a:srgbClr val="328582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1517</TotalTime>
  <Words>1511</Words>
  <Application>Microsoft Macintosh PowerPoint</Application>
  <PresentationFormat>Custom</PresentationFormat>
  <Paragraphs>186</Paragraphs>
  <Slides>19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Artem Shaipov</cp:lastModifiedBy>
  <cp:revision>138</cp:revision>
  <dcterms:created xsi:type="dcterms:W3CDTF">2017-05-16T07:20:16Z</dcterms:created>
  <dcterms:modified xsi:type="dcterms:W3CDTF">2019-02-10T20:13:34Z</dcterms:modified>
</cp:coreProperties>
</file>